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6" r:id="rId2"/>
    <p:sldId id="256" r:id="rId3"/>
    <p:sldId id="284" r:id="rId4"/>
    <p:sldId id="267" r:id="rId5"/>
    <p:sldId id="268" r:id="rId6"/>
    <p:sldId id="287" r:id="rId7"/>
    <p:sldId id="270" r:id="rId8"/>
    <p:sldId id="277" r:id="rId9"/>
    <p:sldId id="283" r:id="rId10"/>
    <p:sldId id="285" r:id="rId11"/>
    <p:sldId id="272" r:id="rId12"/>
    <p:sldId id="271" r:id="rId13"/>
    <p:sldId id="260" r:id="rId14"/>
    <p:sldId id="276" r:id="rId15"/>
    <p:sldId id="258" r:id="rId16"/>
    <p:sldId id="275" r:id="rId17"/>
    <p:sldId id="273" r:id="rId18"/>
  </p:sldIdLst>
  <p:sldSz cx="9144000" cy="6858000" type="screen4x3"/>
  <p:notesSz cx="6670675" cy="98758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B723"/>
    <a:srgbClr val="A1D228"/>
    <a:srgbClr val="9FDB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0" autoAdjust="0"/>
    <p:restoredTop sz="94660"/>
  </p:normalViewPr>
  <p:slideViewPr>
    <p:cSldViewPr>
      <p:cViewPr>
        <p:scale>
          <a:sx n="94" d="100"/>
          <a:sy n="94" d="100"/>
        </p:scale>
        <p:origin x="-131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Users\expert-5\Desktop\&#1063;&#1072;&#1089;&#1090;&#1086;&#1090;&#1082;&#1080;_&#1084;&#1091;&#1083;&#1100;&#1090;&#1080;&#1086;&#1087;&#1088;&#1086;&#1089;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Users\expert-5\Desktop\&#1063;&#1072;&#1089;&#1090;&#1086;&#1090;&#1082;&#1080;_&#1084;&#1091;&#1083;&#1100;&#1090;&#1080;&#1086;&#1087;&#1088;&#1086;&#1089;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ru-RU" sz="1800">
                <a:solidFill>
                  <a:srgbClr val="0070C0"/>
                </a:solidFill>
              </a:rPr>
              <a:t>Насколько Вы в целом удовлетворены Вашим общением с сотрудниками МФЦ?</a:t>
            </a:r>
          </a:p>
          <a:p>
            <a:pPr>
              <a:defRPr sz="1800"/>
            </a:pPr>
            <a:r>
              <a:rPr lang="ru-RU" sz="1800" b="0"/>
              <a:t>(в % от числа обращавшихся в МФЦ в течение последних 12 месяцев)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30736986001749961"/>
          <c:y val="0.35851984173620088"/>
          <c:w val="0.41581605424321982"/>
          <c:h val="0.5957961374231206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8DB723"/>
              </a:solidFill>
            </c:spPr>
          </c:dPt>
          <c:dPt>
            <c:idx val="1"/>
            <c:bubble3D val="0"/>
            <c:spPr>
              <a:solidFill>
                <a:srgbClr val="C0504D">
                  <a:lumMod val="60000"/>
                  <a:lumOff val="40000"/>
                </a:srgbClr>
              </a:solidFill>
            </c:spPr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-7.0926477803298429E-2"/>
                  <c:y val="-0.2713867230240411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/>
                      <a:t>Удовлетворен</a:t>
                    </a:r>
                    <a:r>
                      <a:rPr lang="ru-RU" sz="1100" dirty="0"/>
                      <a:t>
</a:t>
                    </a:r>
                    <a:r>
                      <a:rPr lang="ru-RU" sz="2800" b="1" dirty="0">
                        <a:solidFill>
                          <a:srgbClr val="8DB723"/>
                        </a:solidFill>
                      </a:rPr>
                      <a:t>89%</a:t>
                    </a:r>
                    <a:endParaRPr lang="ru-RU" sz="3600" b="1" dirty="0">
                      <a:solidFill>
                        <a:srgbClr val="8DB723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2.8916382796273274E-2"/>
                  <c:y val="0.13624033356563076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/>
                      <a:t>Не удовлетворен</a:t>
                    </a:r>
                    <a:r>
                      <a:rPr lang="ru-RU" sz="1050" dirty="0"/>
                      <a:t>
</a:t>
                    </a:r>
                    <a:r>
                      <a:rPr lang="ru-RU" sz="2400" b="1" dirty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10%</a:t>
                    </a:r>
                    <a:endParaRPr lang="ru-RU" sz="6000" b="1" dirty="0">
                      <a:solidFill>
                        <a:schemeClr val="accent2">
                          <a:lumMod val="75000"/>
                        </a:schemeClr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9.9494239583591729E-2"/>
                  <c:y val="-0.19771309080135877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/>
                      <a:t>Затрудняюсь ответить</a:t>
                    </a:r>
                    <a:r>
                      <a:rPr lang="ru-RU" sz="1100" dirty="0"/>
                      <a:t>
</a:t>
                    </a:r>
                    <a:r>
                      <a:rPr lang="ru-RU" sz="2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rPr>
                      <a:t>1%</a:t>
                    </a:r>
                    <a:endParaRPr lang="ru-RU" sz="5400" b="1" dirty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Лист2!$B$160:$B$162</c:f>
              <c:strCache>
                <c:ptCount val="3"/>
                <c:pt idx="0">
                  <c:v>Удовлетворен</c:v>
                </c:pt>
                <c:pt idx="1">
                  <c:v>Не удовлетворен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Лист2!$C$160:$C$162</c:f>
              <c:numCache>
                <c:formatCode>0%</c:formatCode>
                <c:ptCount val="3"/>
                <c:pt idx="0">
                  <c:v>0.89</c:v>
                </c:pt>
                <c:pt idx="1">
                  <c:v>0.1</c:v>
                </c:pt>
                <c:pt idx="2">
                  <c:v>1.0000000000000005E-2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284"/>
      </c:pie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ru-RU" sz="2000">
                <a:solidFill>
                  <a:srgbClr val="0070C0"/>
                </a:solidFill>
              </a:rPr>
              <a:t>Обращались ли Вы в течение последних 12 месяцев в МФЦ?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8DB723"/>
              </a:solidFill>
            </c:spPr>
          </c:dPt>
          <c:dPt>
            <c:idx val="1"/>
            <c:bubble3D val="0"/>
            <c:spPr>
              <a:solidFill>
                <a:srgbClr val="C0504D">
                  <a:lumMod val="60000"/>
                  <a:lumOff val="40000"/>
                </a:srgbClr>
              </a:solidFill>
            </c:spPr>
          </c:dPt>
          <c:dLbls>
            <c:dLbl>
              <c:idx val="0"/>
              <c:layout>
                <c:manualLayout>
                  <c:x val="-7.1116650121312797E-2"/>
                  <c:y val="-0.32264705630998264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/>
                      <a:t>Да
</a:t>
                    </a:r>
                    <a:r>
                      <a:rPr lang="ru-RU" sz="2400" b="1" dirty="0">
                        <a:solidFill>
                          <a:srgbClr val="8DB723"/>
                        </a:solidFill>
                      </a:rPr>
                      <a:t>42%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9.4098191598782938E-2"/>
                  <c:y val="0.31444528762340906"/>
                </c:manualLayout>
              </c:layout>
              <c:tx>
                <c:rich>
                  <a:bodyPr/>
                  <a:lstStyle/>
                  <a:p>
                    <a:pPr>
                      <a:defRPr sz="2400"/>
                    </a:pPr>
                    <a:r>
                      <a:rPr lang="ru-RU" sz="1400" dirty="0"/>
                      <a:t>Нет
</a:t>
                    </a:r>
                    <a:r>
                      <a:rPr lang="ru-RU" sz="2400" b="1" dirty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58%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4978149606299365"/>
                  <c:y val="0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Лист2!$B$148:$B$149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Лист2!$C$148:$C$149</c:f>
              <c:numCache>
                <c:formatCode>0%</c:formatCode>
                <c:ptCount val="2"/>
                <c:pt idx="0">
                  <c:v>0.42000000000000032</c:v>
                </c:pt>
                <c:pt idx="1">
                  <c:v>0.58000000000000007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12"/>
      </c:pie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/>
      </a:pPr>
      <a:endParaRPr lang="ru-RU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78" cy="4941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8439" y="0"/>
            <a:ext cx="2890678" cy="4941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899F66-B318-4BA1-B1A3-3D43DBAFD443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65188" y="739775"/>
            <a:ext cx="4940300" cy="3705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601" y="4690826"/>
            <a:ext cx="5337475" cy="44445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80074"/>
            <a:ext cx="2890678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8439" y="9380074"/>
            <a:ext cx="2890678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34CD9-B878-42BB-AC31-D37671B7C7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293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71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803A7-6443-4399-B35F-647295E5E09A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F2BE9-F004-4249-AC83-3366C0B5C3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803A7-6443-4399-B35F-647295E5E09A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F2BE9-F004-4249-AC83-3366C0B5C3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803A7-6443-4399-B35F-647295E5E09A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F2BE9-F004-4249-AC83-3366C0B5C3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803A7-6443-4399-B35F-647295E5E09A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F2BE9-F004-4249-AC83-3366C0B5C3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803A7-6443-4399-B35F-647295E5E09A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F2BE9-F004-4249-AC83-3366C0B5C3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803A7-6443-4399-B35F-647295E5E09A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F2BE9-F004-4249-AC83-3366C0B5C3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803A7-6443-4399-B35F-647295E5E09A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F2BE9-F004-4249-AC83-3366C0B5C3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803A7-6443-4399-B35F-647295E5E09A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F2BE9-F004-4249-AC83-3366C0B5C3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803A7-6443-4399-B35F-647295E5E09A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F2BE9-F004-4249-AC83-3366C0B5C3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803A7-6443-4399-B35F-647295E5E09A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F2BE9-F004-4249-AC83-3366C0B5C3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803A7-6443-4399-B35F-647295E5E09A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F2BE9-F004-4249-AC83-3366C0B5C3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803A7-6443-4399-B35F-647295E5E09A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F2BE9-F004-4249-AC83-3366C0B5C3F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4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67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38"/>
          <p:cNvSpPr>
            <a:spLocks/>
          </p:cNvSpPr>
          <p:nvPr/>
        </p:nvSpPr>
        <p:spPr bwMode="auto">
          <a:xfrm>
            <a:off x="7956376" y="674031"/>
            <a:ext cx="1155449" cy="784225"/>
          </a:xfrm>
          <a:custGeom>
            <a:avLst/>
            <a:gdLst>
              <a:gd name="T0" fmla="*/ 0 w 1809"/>
              <a:gd name="T1" fmla="*/ 908 h 908"/>
              <a:gd name="T2" fmla="*/ 0 w 1809"/>
              <a:gd name="T3" fmla="*/ 908 h 908"/>
              <a:gd name="T4" fmla="*/ 1809 w 1809"/>
              <a:gd name="T5" fmla="*/ 908 h 908"/>
              <a:gd name="T6" fmla="*/ 1415 w 1809"/>
              <a:gd name="T7" fmla="*/ 431 h 908"/>
              <a:gd name="T8" fmla="*/ 1809 w 1809"/>
              <a:gd name="T9" fmla="*/ 0 h 908"/>
              <a:gd name="T10" fmla="*/ 0 w 1809"/>
              <a:gd name="T11" fmla="*/ 0 h 908"/>
              <a:gd name="T12" fmla="*/ 0 w 1809"/>
              <a:gd name="T13" fmla="*/ 908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09" h="908">
                <a:moveTo>
                  <a:pt x="0" y="908"/>
                </a:moveTo>
                <a:lnTo>
                  <a:pt x="0" y="908"/>
                </a:lnTo>
                <a:lnTo>
                  <a:pt x="1809" y="908"/>
                </a:lnTo>
                <a:lnTo>
                  <a:pt x="1415" y="431"/>
                </a:lnTo>
                <a:lnTo>
                  <a:pt x="1809" y="0"/>
                </a:lnTo>
                <a:lnTo>
                  <a:pt x="0" y="0"/>
                </a:lnTo>
                <a:lnTo>
                  <a:pt x="0" y="908"/>
                </a:lnTo>
                <a:close/>
              </a:path>
            </a:pathLst>
          </a:custGeom>
          <a:solidFill>
            <a:srgbClr val="198EB7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Freeform 339"/>
          <p:cNvSpPr>
            <a:spLocks/>
          </p:cNvSpPr>
          <p:nvPr/>
        </p:nvSpPr>
        <p:spPr bwMode="auto">
          <a:xfrm>
            <a:off x="7956376" y="1124744"/>
            <a:ext cx="720080" cy="319811"/>
          </a:xfrm>
          <a:custGeom>
            <a:avLst/>
            <a:gdLst>
              <a:gd name="T0" fmla="*/ 1087 w 1087"/>
              <a:gd name="T1" fmla="*/ 0 h 454"/>
              <a:gd name="T2" fmla="*/ 1087 w 1087"/>
              <a:gd name="T3" fmla="*/ 0 h 454"/>
              <a:gd name="T4" fmla="*/ 0 w 1087"/>
              <a:gd name="T5" fmla="*/ 0 h 454"/>
              <a:gd name="T6" fmla="*/ 0 w 1087"/>
              <a:gd name="T7" fmla="*/ 454 h 454"/>
              <a:gd name="T8" fmla="*/ 1087 w 1087"/>
              <a:gd name="T9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87" h="454">
                <a:moveTo>
                  <a:pt x="1087" y="0"/>
                </a:moveTo>
                <a:lnTo>
                  <a:pt x="1087" y="0"/>
                </a:lnTo>
                <a:lnTo>
                  <a:pt x="0" y="0"/>
                </a:lnTo>
                <a:lnTo>
                  <a:pt x="0" y="454"/>
                </a:lnTo>
                <a:lnTo>
                  <a:pt x="1087" y="0"/>
                </a:lnTo>
                <a:close/>
              </a:path>
            </a:pathLst>
          </a:custGeom>
          <a:solidFill>
            <a:srgbClr val="18608E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Freeform 340"/>
          <p:cNvSpPr>
            <a:spLocks/>
          </p:cNvSpPr>
          <p:nvPr/>
        </p:nvSpPr>
        <p:spPr bwMode="auto">
          <a:xfrm>
            <a:off x="35497" y="674031"/>
            <a:ext cx="1224135" cy="784225"/>
          </a:xfrm>
          <a:custGeom>
            <a:avLst/>
            <a:gdLst>
              <a:gd name="T0" fmla="*/ 1808 w 1808"/>
              <a:gd name="T1" fmla="*/ 908 h 908"/>
              <a:gd name="T2" fmla="*/ 1808 w 1808"/>
              <a:gd name="T3" fmla="*/ 908 h 908"/>
              <a:gd name="T4" fmla="*/ 0 w 1808"/>
              <a:gd name="T5" fmla="*/ 908 h 908"/>
              <a:gd name="T6" fmla="*/ 393 w 1808"/>
              <a:gd name="T7" fmla="*/ 431 h 908"/>
              <a:gd name="T8" fmla="*/ 0 w 1808"/>
              <a:gd name="T9" fmla="*/ 0 h 908"/>
              <a:gd name="T10" fmla="*/ 1808 w 1808"/>
              <a:gd name="T11" fmla="*/ 0 h 908"/>
              <a:gd name="T12" fmla="*/ 1808 w 1808"/>
              <a:gd name="T13" fmla="*/ 908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08" h="908">
                <a:moveTo>
                  <a:pt x="1808" y="908"/>
                </a:moveTo>
                <a:lnTo>
                  <a:pt x="1808" y="908"/>
                </a:lnTo>
                <a:lnTo>
                  <a:pt x="0" y="908"/>
                </a:lnTo>
                <a:lnTo>
                  <a:pt x="393" y="431"/>
                </a:lnTo>
                <a:lnTo>
                  <a:pt x="0" y="0"/>
                </a:lnTo>
                <a:lnTo>
                  <a:pt x="1808" y="0"/>
                </a:lnTo>
                <a:lnTo>
                  <a:pt x="1808" y="908"/>
                </a:lnTo>
                <a:close/>
              </a:path>
            </a:pathLst>
          </a:custGeom>
          <a:solidFill>
            <a:srgbClr val="198EB7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Freeform 341"/>
          <p:cNvSpPr>
            <a:spLocks/>
          </p:cNvSpPr>
          <p:nvPr/>
        </p:nvSpPr>
        <p:spPr bwMode="auto">
          <a:xfrm>
            <a:off x="467544" y="188640"/>
            <a:ext cx="8208912" cy="936104"/>
          </a:xfrm>
          <a:custGeom>
            <a:avLst/>
            <a:gdLst>
              <a:gd name="T0" fmla="*/ 4996 w 4996"/>
              <a:gd name="T1" fmla="*/ 907 h 907"/>
              <a:gd name="T2" fmla="*/ 4996 w 4996"/>
              <a:gd name="T3" fmla="*/ 907 h 907"/>
              <a:gd name="T4" fmla="*/ 0 w 4996"/>
              <a:gd name="T5" fmla="*/ 907 h 907"/>
              <a:gd name="T6" fmla="*/ 0 w 4996"/>
              <a:gd name="T7" fmla="*/ 0 h 907"/>
              <a:gd name="T8" fmla="*/ 4996 w 4996"/>
              <a:gd name="T9" fmla="*/ 0 h 907"/>
              <a:gd name="T10" fmla="*/ 4996 w 4996"/>
              <a:gd name="T11" fmla="*/ 907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996" h="907">
                <a:moveTo>
                  <a:pt x="4996" y="907"/>
                </a:moveTo>
                <a:lnTo>
                  <a:pt x="4996" y="907"/>
                </a:lnTo>
                <a:lnTo>
                  <a:pt x="0" y="907"/>
                </a:lnTo>
                <a:lnTo>
                  <a:pt x="0" y="0"/>
                </a:lnTo>
                <a:lnTo>
                  <a:pt x="4996" y="0"/>
                </a:lnTo>
                <a:lnTo>
                  <a:pt x="4996" y="907"/>
                </a:lnTo>
                <a:close/>
              </a:path>
            </a:pathLst>
          </a:custGeom>
          <a:solidFill>
            <a:srgbClr val="2CABE1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Freeform 342"/>
          <p:cNvSpPr>
            <a:spLocks/>
          </p:cNvSpPr>
          <p:nvPr/>
        </p:nvSpPr>
        <p:spPr bwMode="auto">
          <a:xfrm>
            <a:off x="467545" y="1124744"/>
            <a:ext cx="792088" cy="322389"/>
          </a:xfrm>
          <a:custGeom>
            <a:avLst/>
            <a:gdLst>
              <a:gd name="T0" fmla="*/ 0 w 1087"/>
              <a:gd name="T1" fmla="*/ 0 h 454"/>
              <a:gd name="T2" fmla="*/ 0 w 1087"/>
              <a:gd name="T3" fmla="*/ 0 h 454"/>
              <a:gd name="T4" fmla="*/ 1087 w 1087"/>
              <a:gd name="T5" fmla="*/ 0 h 454"/>
              <a:gd name="T6" fmla="*/ 1087 w 1087"/>
              <a:gd name="T7" fmla="*/ 454 h 454"/>
              <a:gd name="T8" fmla="*/ 0 w 1087"/>
              <a:gd name="T9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87" h="454">
                <a:moveTo>
                  <a:pt x="0" y="0"/>
                </a:moveTo>
                <a:lnTo>
                  <a:pt x="0" y="0"/>
                </a:lnTo>
                <a:lnTo>
                  <a:pt x="1087" y="0"/>
                </a:lnTo>
                <a:lnTo>
                  <a:pt x="1087" y="454"/>
                </a:lnTo>
                <a:lnTo>
                  <a:pt x="0" y="0"/>
                </a:lnTo>
                <a:close/>
              </a:path>
            </a:pathLst>
          </a:custGeom>
          <a:solidFill>
            <a:srgbClr val="18608E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67544" y="116632"/>
            <a:ext cx="8208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Результаты МФЦ района «указать название» за 2013 год</a:t>
            </a:r>
            <a:endParaRPr lang="ru-RU" sz="3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1844824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Количество заявителей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716016" y="1844824"/>
            <a:ext cx="3939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Количество оказанных услуг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115617" y="3573016"/>
            <a:ext cx="1728192" cy="2520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862511" y="3284984"/>
            <a:ext cx="1728192" cy="2808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115617" y="249289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318 043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21700" y="249289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360 305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3032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4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61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4919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1" y="31902"/>
            <a:ext cx="2023412" cy="1469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812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10669" y="316621"/>
            <a:ext cx="9001156" cy="18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4" descr="C:\Documents and Settings\Video\Рабочий стол\скрины\портал госуслуг\раздел по МФЦ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6922" y="1216721"/>
            <a:ext cx="6367326" cy="5092599"/>
          </a:xfrm>
          <a:prstGeom prst="rect">
            <a:avLst/>
          </a:prstGeom>
          <a:noFill/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4067944" y="1453247"/>
            <a:ext cx="2592288" cy="792088"/>
          </a:xfrm>
          <a:prstGeom prst="wedgeRoundRectCallout">
            <a:avLst>
              <a:gd name="adj1" fmla="val -75881"/>
              <a:gd name="adj2" fmla="val 5725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поиск наиболее удобно расположенного для заявителя МФЦ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" y="499319"/>
            <a:ext cx="291581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pgu.mos.ru</a:t>
            </a:r>
            <a:endParaRPr lang="ru-RU" sz="4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Picture 2" descr="C:\Documents and Settings\Video\Рабочий стол\Безымянный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719455"/>
            <a:ext cx="4268072" cy="2876600"/>
          </a:xfrm>
          <a:prstGeom prst="rect">
            <a:avLst/>
          </a:prstGeom>
          <a:noFill/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6286512" y="2357430"/>
            <a:ext cx="2592288" cy="1149278"/>
          </a:xfrm>
          <a:prstGeom prst="wedgeRoundRectCallout">
            <a:avLst>
              <a:gd name="adj1" fmla="val -32056"/>
              <a:gd name="adj2" fmla="val 9748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видео-трансляция из залов приёма МФЦ, позволяющая оценить реальную загруженность МФЦ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2285984" y="5857889"/>
            <a:ext cx="2592288" cy="792088"/>
          </a:xfrm>
          <a:prstGeom prst="wedgeRoundRectCallout">
            <a:avLst>
              <a:gd name="adj1" fmla="val -44349"/>
              <a:gd name="adj2" fmla="val -7742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количество человек в очереди за конкретной услугой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0" name="Freeform 338"/>
          <p:cNvSpPr>
            <a:spLocks/>
          </p:cNvSpPr>
          <p:nvPr/>
        </p:nvSpPr>
        <p:spPr bwMode="auto">
          <a:xfrm>
            <a:off x="7020969" y="546387"/>
            <a:ext cx="2090856" cy="497743"/>
          </a:xfrm>
          <a:custGeom>
            <a:avLst/>
            <a:gdLst>
              <a:gd name="T0" fmla="*/ 0 w 1809"/>
              <a:gd name="T1" fmla="*/ 908 h 908"/>
              <a:gd name="T2" fmla="*/ 0 w 1809"/>
              <a:gd name="T3" fmla="*/ 908 h 908"/>
              <a:gd name="T4" fmla="*/ 1809 w 1809"/>
              <a:gd name="T5" fmla="*/ 908 h 908"/>
              <a:gd name="T6" fmla="*/ 1415 w 1809"/>
              <a:gd name="T7" fmla="*/ 431 h 908"/>
              <a:gd name="T8" fmla="*/ 1809 w 1809"/>
              <a:gd name="T9" fmla="*/ 0 h 908"/>
              <a:gd name="T10" fmla="*/ 0 w 1809"/>
              <a:gd name="T11" fmla="*/ 0 h 908"/>
              <a:gd name="T12" fmla="*/ 0 w 1809"/>
              <a:gd name="T13" fmla="*/ 908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09" h="908">
                <a:moveTo>
                  <a:pt x="0" y="908"/>
                </a:moveTo>
                <a:lnTo>
                  <a:pt x="0" y="908"/>
                </a:lnTo>
                <a:lnTo>
                  <a:pt x="1809" y="908"/>
                </a:lnTo>
                <a:lnTo>
                  <a:pt x="1415" y="431"/>
                </a:lnTo>
                <a:lnTo>
                  <a:pt x="1809" y="0"/>
                </a:lnTo>
                <a:lnTo>
                  <a:pt x="0" y="0"/>
                </a:lnTo>
                <a:lnTo>
                  <a:pt x="0" y="908"/>
                </a:lnTo>
                <a:close/>
              </a:path>
            </a:pathLst>
          </a:custGeom>
          <a:solidFill>
            <a:srgbClr val="198EB7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Freeform 339"/>
          <p:cNvSpPr>
            <a:spLocks/>
          </p:cNvSpPr>
          <p:nvPr/>
        </p:nvSpPr>
        <p:spPr bwMode="auto">
          <a:xfrm>
            <a:off x="7020272" y="781076"/>
            <a:ext cx="1201807" cy="271660"/>
          </a:xfrm>
          <a:custGeom>
            <a:avLst/>
            <a:gdLst>
              <a:gd name="T0" fmla="*/ 1087 w 1087"/>
              <a:gd name="T1" fmla="*/ 0 h 454"/>
              <a:gd name="T2" fmla="*/ 1087 w 1087"/>
              <a:gd name="T3" fmla="*/ 0 h 454"/>
              <a:gd name="T4" fmla="*/ 0 w 1087"/>
              <a:gd name="T5" fmla="*/ 0 h 454"/>
              <a:gd name="T6" fmla="*/ 0 w 1087"/>
              <a:gd name="T7" fmla="*/ 454 h 454"/>
              <a:gd name="T8" fmla="*/ 1087 w 1087"/>
              <a:gd name="T9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87" h="454">
                <a:moveTo>
                  <a:pt x="1087" y="0"/>
                </a:moveTo>
                <a:lnTo>
                  <a:pt x="1087" y="0"/>
                </a:lnTo>
                <a:lnTo>
                  <a:pt x="0" y="0"/>
                </a:lnTo>
                <a:lnTo>
                  <a:pt x="0" y="454"/>
                </a:lnTo>
                <a:lnTo>
                  <a:pt x="1087" y="0"/>
                </a:lnTo>
                <a:close/>
              </a:path>
            </a:pathLst>
          </a:custGeom>
          <a:solidFill>
            <a:srgbClr val="18608E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Freeform 340"/>
          <p:cNvSpPr>
            <a:spLocks/>
          </p:cNvSpPr>
          <p:nvPr/>
        </p:nvSpPr>
        <p:spPr bwMode="auto">
          <a:xfrm>
            <a:off x="2771800" y="546387"/>
            <a:ext cx="2088609" cy="497743"/>
          </a:xfrm>
          <a:custGeom>
            <a:avLst/>
            <a:gdLst>
              <a:gd name="T0" fmla="*/ 1808 w 1808"/>
              <a:gd name="T1" fmla="*/ 908 h 908"/>
              <a:gd name="T2" fmla="*/ 1808 w 1808"/>
              <a:gd name="T3" fmla="*/ 908 h 908"/>
              <a:gd name="T4" fmla="*/ 0 w 1808"/>
              <a:gd name="T5" fmla="*/ 908 h 908"/>
              <a:gd name="T6" fmla="*/ 393 w 1808"/>
              <a:gd name="T7" fmla="*/ 431 h 908"/>
              <a:gd name="T8" fmla="*/ 0 w 1808"/>
              <a:gd name="T9" fmla="*/ 0 h 908"/>
              <a:gd name="T10" fmla="*/ 1808 w 1808"/>
              <a:gd name="T11" fmla="*/ 0 h 908"/>
              <a:gd name="T12" fmla="*/ 1808 w 1808"/>
              <a:gd name="T13" fmla="*/ 908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08" h="908">
                <a:moveTo>
                  <a:pt x="1808" y="908"/>
                </a:moveTo>
                <a:lnTo>
                  <a:pt x="1808" y="908"/>
                </a:lnTo>
                <a:lnTo>
                  <a:pt x="0" y="908"/>
                </a:lnTo>
                <a:lnTo>
                  <a:pt x="393" y="431"/>
                </a:lnTo>
                <a:lnTo>
                  <a:pt x="0" y="0"/>
                </a:lnTo>
                <a:lnTo>
                  <a:pt x="1808" y="0"/>
                </a:lnTo>
                <a:lnTo>
                  <a:pt x="1808" y="908"/>
                </a:lnTo>
                <a:close/>
              </a:path>
            </a:pathLst>
          </a:custGeom>
          <a:solidFill>
            <a:srgbClr val="198EB7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Freeform 342"/>
          <p:cNvSpPr>
            <a:spLocks/>
          </p:cNvSpPr>
          <p:nvPr/>
        </p:nvSpPr>
        <p:spPr bwMode="auto">
          <a:xfrm>
            <a:off x="3659207" y="781076"/>
            <a:ext cx="1200825" cy="271660"/>
          </a:xfrm>
          <a:custGeom>
            <a:avLst/>
            <a:gdLst>
              <a:gd name="T0" fmla="*/ 0 w 1087"/>
              <a:gd name="T1" fmla="*/ 0 h 454"/>
              <a:gd name="T2" fmla="*/ 0 w 1087"/>
              <a:gd name="T3" fmla="*/ 0 h 454"/>
              <a:gd name="T4" fmla="*/ 1087 w 1087"/>
              <a:gd name="T5" fmla="*/ 0 h 454"/>
              <a:gd name="T6" fmla="*/ 1087 w 1087"/>
              <a:gd name="T7" fmla="*/ 454 h 454"/>
              <a:gd name="T8" fmla="*/ 0 w 1087"/>
              <a:gd name="T9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87" h="454">
                <a:moveTo>
                  <a:pt x="0" y="0"/>
                </a:moveTo>
                <a:lnTo>
                  <a:pt x="0" y="0"/>
                </a:lnTo>
                <a:lnTo>
                  <a:pt x="1087" y="0"/>
                </a:lnTo>
                <a:lnTo>
                  <a:pt x="1087" y="454"/>
                </a:lnTo>
                <a:lnTo>
                  <a:pt x="0" y="0"/>
                </a:lnTo>
                <a:close/>
              </a:path>
            </a:pathLst>
          </a:custGeom>
          <a:solidFill>
            <a:srgbClr val="18608E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Freeform 341"/>
          <p:cNvSpPr>
            <a:spLocks/>
          </p:cNvSpPr>
          <p:nvPr/>
        </p:nvSpPr>
        <p:spPr bwMode="auto">
          <a:xfrm>
            <a:off x="3419872" y="205013"/>
            <a:ext cx="5256584" cy="576064"/>
          </a:xfrm>
          <a:custGeom>
            <a:avLst/>
            <a:gdLst>
              <a:gd name="T0" fmla="*/ 4996 w 4996"/>
              <a:gd name="T1" fmla="*/ 907 h 907"/>
              <a:gd name="T2" fmla="*/ 4996 w 4996"/>
              <a:gd name="T3" fmla="*/ 907 h 907"/>
              <a:gd name="T4" fmla="*/ 0 w 4996"/>
              <a:gd name="T5" fmla="*/ 907 h 907"/>
              <a:gd name="T6" fmla="*/ 0 w 4996"/>
              <a:gd name="T7" fmla="*/ 0 h 907"/>
              <a:gd name="T8" fmla="*/ 4996 w 4996"/>
              <a:gd name="T9" fmla="*/ 0 h 907"/>
              <a:gd name="T10" fmla="*/ 4996 w 4996"/>
              <a:gd name="T11" fmla="*/ 907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996" h="907">
                <a:moveTo>
                  <a:pt x="4996" y="907"/>
                </a:moveTo>
                <a:lnTo>
                  <a:pt x="4996" y="907"/>
                </a:lnTo>
                <a:lnTo>
                  <a:pt x="0" y="907"/>
                </a:lnTo>
                <a:lnTo>
                  <a:pt x="0" y="0"/>
                </a:lnTo>
                <a:lnTo>
                  <a:pt x="4996" y="0"/>
                </a:lnTo>
                <a:lnTo>
                  <a:pt x="4996" y="907"/>
                </a:lnTo>
                <a:close/>
              </a:path>
            </a:pathLst>
          </a:custGeom>
          <a:solidFill>
            <a:srgbClr val="2CABE1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131841" y="169476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Онлайн мониторинг загруженности МФЦ </a:t>
            </a:r>
            <a:endParaRPr lang="ru-RU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65512" y="5229200"/>
            <a:ext cx="2890664" cy="1200329"/>
          </a:xfr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ru-RU" sz="1800" dirty="0">
                <a:ln w="317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прием в МФЦ </a:t>
            </a:r>
            <a:r>
              <a:rPr lang="ru-RU" sz="1800" dirty="0" smtClean="0">
                <a:ln w="317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3-х</a:t>
            </a:r>
            <a:r>
              <a:rPr lang="en-US" sz="1800" dirty="0" smtClean="0">
                <a:ln w="317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smtClean="0">
                <a:ln w="317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районов</a:t>
            </a:r>
            <a:r>
              <a:rPr lang="ru-RU" sz="1800" dirty="0">
                <a:ln w="317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</a:t>
            </a:r>
            <a:r>
              <a:rPr lang="ru-RU" sz="1800" dirty="0" smtClean="0">
                <a:ln w="317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Чертаново </a:t>
            </a:r>
            <a:r>
              <a:rPr lang="ru-RU" sz="1800" dirty="0">
                <a:ln w="317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Южное, </a:t>
            </a:r>
            <a:r>
              <a:rPr lang="ru-RU" sz="1800" dirty="0" err="1" smtClean="0">
                <a:ln w="317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Некрасовка</a:t>
            </a:r>
            <a:r>
              <a:rPr lang="ru-RU" sz="1800" dirty="0" smtClean="0">
                <a:ln w="317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Восточный</a:t>
            </a:r>
            <a:endParaRPr lang="ru-RU" sz="1800" dirty="0">
              <a:ln w="3175" cmpd="sng">
                <a:noFill/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Freeform 338"/>
          <p:cNvSpPr>
            <a:spLocks/>
          </p:cNvSpPr>
          <p:nvPr/>
        </p:nvSpPr>
        <p:spPr bwMode="auto">
          <a:xfrm>
            <a:off x="5649496" y="661688"/>
            <a:ext cx="2090856" cy="497743"/>
          </a:xfrm>
          <a:custGeom>
            <a:avLst/>
            <a:gdLst>
              <a:gd name="T0" fmla="*/ 0 w 1809"/>
              <a:gd name="T1" fmla="*/ 908 h 908"/>
              <a:gd name="T2" fmla="*/ 0 w 1809"/>
              <a:gd name="T3" fmla="*/ 908 h 908"/>
              <a:gd name="T4" fmla="*/ 1809 w 1809"/>
              <a:gd name="T5" fmla="*/ 908 h 908"/>
              <a:gd name="T6" fmla="*/ 1415 w 1809"/>
              <a:gd name="T7" fmla="*/ 431 h 908"/>
              <a:gd name="T8" fmla="*/ 1809 w 1809"/>
              <a:gd name="T9" fmla="*/ 0 h 908"/>
              <a:gd name="T10" fmla="*/ 0 w 1809"/>
              <a:gd name="T11" fmla="*/ 0 h 908"/>
              <a:gd name="T12" fmla="*/ 0 w 1809"/>
              <a:gd name="T13" fmla="*/ 908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09" h="908">
                <a:moveTo>
                  <a:pt x="0" y="908"/>
                </a:moveTo>
                <a:lnTo>
                  <a:pt x="0" y="908"/>
                </a:lnTo>
                <a:lnTo>
                  <a:pt x="1809" y="908"/>
                </a:lnTo>
                <a:lnTo>
                  <a:pt x="1415" y="431"/>
                </a:lnTo>
                <a:lnTo>
                  <a:pt x="1809" y="0"/>
                </a:lnTo>
                <a:lnTo>
                  <a:pt x="0" y="0"/>
                </a:lnTo>
                <a:lnTo>
                  <a:pt x="0" y="908"/>
                </a:lnTo>
                <a:close/>
              </a:path>
            </a:pathLst>
          </a:custGeom>
          <a:solidFill>
            <a:srgbClr val="198EB7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Freeform 339"/>
          <p:cNvSpPr>
            <a:spLocks/>
          </p:cNvSpPr>
          <p:nvPr/>
        </p:nvSpPr>
        <p:spPr bwMode="auto">
          <a:xfrm>
            <a:off x="5602441" y="896377"/>
            <a:ext cx="1201807" cy="271660"/>
          </a:xfrm>
          <a:custGeom>
            <a:avLst/>
            <a:gdLst>
              <a:gd name="T0" fmla="*/ 1087 w 1087"/>
              <a:gd name="T1" fmla="*/ 0 h 454"/>
              <a:gd name="T2" fmla="*/ 1087 w 1087"/>
              <a:gd name="T3" fmla="*/ 0 h 454"/>
              <a:gd name="T4" fmla="*/ 0 w 1087"/>
              <a:gd name="T5" fmla="*/ 0 h 454"/>
              <a:gd name="T6" fmla="*/ 0 w 1087"/>
              <a:gd name="T7" fmla="*/ 454 h 454"/>
              <a:gd name="T8" fmla="*/ 1087 w 1087"/>
              <a:gd name="T9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87" h="454">
                <a:moveTo>
                  <a:pt x="1087" y="0"/>
                </a:moveTo>
                <a:lnTo>
                  <a:pt x="1087" y="0"/>
                </a:lnTo>
                <a:lnTo>
                  <a:pt x="0" y="0"/>
                </a:lnTo>
                <a:lnTo>
                  <a:pt x="0" y="454"/>
                </a:lnTo>
                <a:lnTo>
                  <a:pt x="1087" y="0"/>
                </a:lnTo>
                <a:close/>
              </a:path>
            </a:pathLst>
          </a:custGeom>
          <a:solidFill>
            <a:srgbClr val="18608E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Freeform 340"/>
          <p:cNvSpPr>
            <a:spLocks/>
          </p:cNvSpPr>
          <p:nvPr/>
        </p:nvSpPr>
        <p:spPr bwMode="auto">
          <a:xfrm>
            <a:off x="1403648" y="661688"/>
            <a:ext cx="2088609" cy="497743"/>
          </a:xfrm>
          <a:custGeom>
            <a:avLst/>
            <a:gdLst>
              <a:gd name="T0" fmla="*/ 1808 w 1808"/>
              <a:gd name="T1" fmla="*/ 908 h 908"/>
              <a:gd name="T2" fmla="*/ 1808 w 1808"/>
              <a:gd name="T3" fmla="*/ 908 h 908"/>
              <a:gd name="T4" fmla="*/ 0 w 1808"/>
              <a:gd name="T5" fmla="*/ 908 h 908"/>
              <a:gd name="T6" fmla="*/ 393 w 1808"/>
              <a:gd name="T7" fmla="*/ 431 h 908"/>
              <a:gd name="T8" fmla="*/ 0 w 1808"/>
              <a:gd name="T9" fmla="*/ 0 h 908"/>
              <a:gd name="T10" fmla="*/ 1808 w 1808"/>
              <a:gd name="T11" fmla="*/ 0 h 908"/>
              <a:gd name="T12" fmla="*/ 1808 w 1808"/>
              <a:gd name="T13" fmla="*/ 908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08" h="908">
                <a:moveTo>
                  <a:pt x="1808" y="908"/>
                </a:moveTo>
                <a:lnTo>
                  <a:pt x="1808" y="908"/>
                </a:lnTo>
                <a:lnTo>
                  <a:pt x="0" y="908"/>
                </a:lnTo>
                <a:lnTo>
                  <a:pt x="393" y="431"/>
                </a:lnTo>
                <a:lnTo>
                  <a:pt x="0" y="0"/>
                </a:lnTo>
                <a:lnTo>
                  <a:pt x="1808" y="0"/>
                </a:lnTo>
                <a:lnTo>
                  <a:pt x="1808" y="908"/>
                </a:lnTo>
                <a:close/>
              </a:path>
            </a:pathLst>
          </a:custGeom>
          <a:solidFill>
            <a:srgbClr val="198EB7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Freeform 342"/>
          <p:cNvSpPr>
            <a:spLocks/>
          </p:cNvSpPr>
          <p:nvPr/>
        </p:nvSpPr>
        <p:spPr bwMode="auto">
          <a:xfrm>
            <a:off x="2339752" y="896377"/>
            <a:ext cx="1200825" cy="271660"/>
          </a:xfrm>
          <a:custGeom>
            <a:avLst/>
            <a:gdLst>
              <a:gd name="T0" fmla="*/ 0 w 1087"/>
              <a:gd name="T1" fmla="*/ 0 h 454"/>
              <a:gd name="T2" fmla="*/ 0 w 1087"/>
              <a:gd name="T3" fmla="*/ 0 h 454"/>
              <a:gd name="T4" fmla="*/ 1087 w 1087"/>
              <a:gd name="T5" fmla="*/ 0 h 454"/>
              <a:gd name="T6" fmla="*/ 1087 w 1087"/>
              <a:gd name="T7" fmla="*/ 454 h 454"/>
              <a:gd name="T8" fmla="*/ 0 w 1087"/>
              <a:gd name="T9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87" h="454">
                <a:moveTo>
                  <a:pt x="0" y="0"/>
                </a:moveTo>
                <a:lnTo>
                  <a:pt x="0" y="0"/>
                </a:lnTo>
                <a:lnTo>
                  <a:pt x="1087" y="0"/>
                </a:lnTo>
                <a:lnTo>
                  <a:pt x="1087" y="454"/>
                </a:lnTo>
                <a:lnTo>
                  <a:pt x="0" y="0"/>
                </a:lnTo>
                <a:close/>
              </a:path>
            </a:pathLst>
          </a:custGeom>
          <a:solidFill>
            <a:srgbClr val="18608E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Freeform 341"/>
          <p:cNvSpPr>
            <a:spLocks/>
          </p:cNvSpPr>
          <p:nvPr/>
        </p:nvSpPr>
        <p:spPr bwMode="auto">
          <a:xfrm>
            <a:off x="2051720" y="320314"/>
            <a:ext cx="5040559" cy="576064"/>
          </a:xfrm>
          <a:custGeom>
            <a:avLst/>
            <a:gdLst>
              <a:gd name="T0" fmla="*/ 4996 w 4996"/>
              <a:gd name="T1" fmla="*/ 907 h 907"/>
              <a:gd name="T2" fmla="*/ 4996 w 4996"/>
              <a:gd name="T3" fmla="*/ 907 h 907"/>
              <a:gd name="T4" fmla="*/ 0 w 4996"/>
              <a:gd name="T5" fmla="*/ 907 h 907"/>
              <a:gd name="T6" fmla="*/ 0 w 4996"/>
              <a:gd name="T7" fmla="*/ 0 h 907"/>
              <a:gd name="T8" fmla="*/ 4996 w 4996"/>
              <a:gd name="T9" fmla="*/ 0 h 907"/>
              <a:gd name="T10" fmla="*/ 4996 w 4996"/>
              <a:gd name="T11" fmla="*/ 907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996" h="907">
                <a:moveTo>
                  <a:pt x="4996" y="907"/>
                </a:moveTo>
                <a:lnTo>
                  <a:pt x="4996" y="907"/>
                </a:lnTo>
                <a:lnTo>
                  <a:pt x="0" y="907"/>
                </a:lnTo>
                <a:lnTo>
                  <a:pt x="0" y="0"/>
                </a:lnTo>
                <a:lnTo>
                  <a:pt x="4996" y="0"/>
                </a:lnTo>
                <a:lnTo>
                  <a:pt x="4996" y="907"/>
                </a:lnTo>
                <a:close/>
              </a:path>
            </a:pathLst>
          </a:custGeom>
          <a:solidFill>
            <a:srgbClr val="2CABE1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979712" y="284777"/>
            <a:ext cx="5258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Предварительная запись в МФЦ </a:t>
            </a:r>
            <a:endParaRPr lang="ru-RU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8396" y="5229200"/>
            <a:ext cx="2699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317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 18 декабря можно заранее записаться на портале государственных услуг </a:t>
            </a:r>
            <a:r>
              <a:rPr lang="en-US" dirty="0" smtClean="0">
                <a:ln w="317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pgu.mos.ru </a:t>
            </a:r>
            <a:endParaRPr lang="ru-RU" dirty="0">
              <a:ln w="3175" cmpd="sng">
                <a:noFill/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44208" y="5230941"/>
            <a:ext cx="2396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317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получение 4 </a:t>
            </a:r>
            <a:r>
              <a:rPr lang="ru-RU" dirty="0">
                <a:ln w="317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услуг </a:t>
            </a:r>
            <a:r>
              <a:rPr lang="ru-RU" dirty="0" err="1" smtClean="0">
                <a:ln w="317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Росреестра</a:t>
            </a:r>
            <a:endParaRPr lang="ru-RU" dirty="0">
              <a:ln w="3175" cmpd="sng">
                <a:noFill/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2" name="Picture 4" descr="http://blog.unbib.mk.ua/wp-content/uploads/2012/02/%D1%87%D0%B5%D0%BB%D0%BE%D0%B2%D0%B5%D0%BA-%D0%B7%D0%B0-%D0%BA%D0%BE%D0%BC%D0%BF%D0%BE%D0%B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1520" y="1806974"/>
            <a:ext cx="2448272" cy="248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203634"/>
            <a:ext cx="1197167" cy="1090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348880"/>
            <a:ext cx="1197167" cy="1090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310134"/>
            <a:ext cx="1197167" cy="1090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058" y="1340768"/>
            <a:ext cx="1133475" cy="144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900" y="2333188"/>
            <a:ext cx="1133475" cy="144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717970"/>
            <a:ext cx="1133475" cy="144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659" y="3716908"/>
            <a:ext cx="1133475" cy="144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351" y="4159995"/>
            <a:ext cx="16002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079" y="4159995"/>
            <a:ext cx="16002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783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Video\Рабочий стол\посещения Мэра\Мэр Котловка\презентация\Новая Москва ma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526" y="1142984"/>
            <a:ext cx="6962790" cy="5523597"/>
          </a:xfrm>
          <a:prstGeom prst="rect">
            <a:avLst/>
          </a:prstGeom>
          <a:noFill/>
        </p:spPr>
      </p:pic>
      <p:sp>
        <p:nvSpPr>
          <p:cNvPr id="14" name="Скругленный прямоугольник 13"/>
          <p:cNvSpPr/>
          <p:nvPr/>
        </p:nvSpPr>
        <p:spPr>
          <a:xfrm>
            <a:off x="6500826" y="4286256"/>
            <a:ext cx="714380" cy="14287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b="1" dirty="0">
              <a:solidFill>
                <a:schemeClr val="tx1"/>
              </a:solidFill>
            </a:endParaRPr>
          </a:p>
        </p:txBody>
      </p: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585" y="3732184"/>
            <a:ext cx="665922" cy="606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224" y="2667818"/>
            <a:ext cx="665922" cy="606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432" y="3601598"/>
            <a:ext cx="665922" cy="606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37" y="4223571"/>
            <a:ext cx="665922" cy="606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081" y="4903592"/>
            <a:ext cx="665922" cy="606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115" y="3601598"/>
            <a:ext cx="4733047" cy="3251389"/>
          </a:xfrm>
          <a:prstGeom prst="rect">
            <a:avLst/>
          </a:prstGeom>
        </p:spPr>
      </p:pic>
      <p:sp>
        <p:nvSpPr>
          <p:cNvPr id="24" name="Freeform 338"/>
          <p:cNvSpPr>
            <a:spLocks/>
          </p:cNvSpPr>
          <p:nvPr/>
        </p:nvSpPr>
        <p:spPr bwMode="auto">
          <a:xfrm>
            <a:off x="5649496" y="474379"/>
            <a:ext cx="2090856" cy="497743"/>
          </a:xfrm>
          <a:custGeom>
            <a:avLst/>
            <a:gdLst>
              <a:gd name="T0" fmla="*/ 0 w 1809"/>
              <a:gd name="T1" fmla="*/ 908 h 908"/>
              <a:gd name="T2" fmla="*/ 0 w 1809"/>
              <a:gd name="T3" fmla="*/ 908 h 908"/>
              <a:gd name="T4" fmla="*/ 1809 w 1809"/>
              <a:gd name="T5" fmla="*/ 908 h 908"/>
              <a:gd name="T6" fmla="*/ 1415 w 1809"/>
              <a:gd name="T7" fmla="*/ 431 h 908"/>
              <a:gd name="T8" fmla="*/ 1809 w 1809"/>
              <a:gd name="T9" fmla="*/ 0 h 908"/>
              <a:gd name="T10" fmla="*/ 0 w 1809"/>
              <a:gd name="T11" fmla="*/ 0 h 908"/>
              <a:gd name="T12" fmla="*/ 0 w 1809"/>
              <a:gd name="T13" fmla="*/ 908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09" h="908">
                <a:moveTo>
                  <a:pt x="0" y="908"/>
                </a:moveTo>
                <a:lnTo>
                  <a:pt x="0" y="908"/>
                </a:lnTo>
                <a:lnTo>
                  <a:pt x="1809" y="908"/>
                </a:lnTo>
                <a:lnTo>
                  <a:pt x="1415" y="431"/>
                </a:lnTo>
                <a:lnTo>
                  <a:pt x="1809" y="0"/>
                </a:lnTo>
                <a:lnTo>
                  <a:pt x="0" y="0"/>
                </a:lnTo>
                <a:lnTo>
                  <a:pt x="0" y="908"/>
                </a:lnTo>
                <a:close/>
              </a:path>
            </a:pathLst>
          </a:custGeom>
          <a:solidFill>
            <a:srgbClr val="198EB7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Freeform 339"/>
          <p:cNvSpPr>
            <a:spLocks/>
          </p:cNvSpPr>
          <p:nvPr/>
        </p:nvSpPr>
        <p:spPr bwMode="auto">
          <a:xfrm>
            <a:off x="5602441" y="709068"/>
            <a:ext cx="1201807" cy="271660"/>
          </a:xfrm>
          <a:custGeom>
            <a:avLst/>
            <a:gdLst>
              <a:gd name="T0" fmla="*/ 1087 w 1087"/>
              <a:gd name="T1" fmla="*/ 0 h 454"/>
              <a:gd name="T2" fmla="*/ 1087 w 1087"/>
              <a:gd name="T3" fmla="*/ 0 h 454"/>
              <a:gd name="T4" fmla="*/ 0 w 1087"/>
              <a:gd name="T5" fmla="*/ 0 h 454"/>
              <a:gd name="T6" fmla="*/ 0 w 1087"/>
              <a:gd name="T7" fmla="*/ 454 h 454"/>
              <a:gd name="T8" fmla="*/ 1087 w 1087"/>
              <a:gd name="T9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87" h="454">
                <a:moveTo>
                  <a:pt x="1087" y="0"/>
                </a:moveTo>
                <a:lnTo>
                  <a:pt x="1087" y="0"/>
                </a:lnTo>
                <a:lnTo>
                  <a:pt x="0" y="0"/>
                </a:lnTo>
                <a:lnTo>
                  <a:pt x="0" y="454"/>
                </a:lnTo>
                <a:lnTo>
                  <a:pt x="1087" y="0"/>
                </a:lnTo>
                <a:close/>
              </a:path>
            </a:pathLst>
          </a:custGeom>
          <a:solidFill>
            <a:srgbClr val="18608E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Freeform 340"/>
          <p:cNvSpPr>
            <a:spLocks/>
          </p:cNvSpPr>
          <p:nvPr/>
        </p:nvSpPr>
        <p:spPr bwMode="auto">
          <a:xfrm>
            <a:off x="1403648" y="474379"/>
            <a:ext cx="2088609" cy="497743"/>
          </a:xfrm>
          <a:custGeom>
            <a:avLst/>
            <a:gdLst>
              <a:gd name="T0" fmla="*/ 1808 w 1808"/>
              <a:gd name="T1" fmla="*/ 908 h 908"/>
              <a:gd name="T2" fmla="*/ 1808 w 1808"/>
              <a:gd name="T3" fmla="*/ 908 h 908"/>
              <a:gd name="T4" fmla="*/ 0 w 1808"/>
              <a:gd name="T5" fmla="*/ 908 h 908"/>
              <a:gd name="T6" fmla="*/ 393 w 1808"/>
              <a:gd name="T7" fmla="*/ 431 h 908"/>
              <a:gd name="T8" fmla="*/ 0 w 1808"/>
              <a:gd name="T9" fmla="*/ 0 h 908"/>
              <a:gd name="T10" fmla="*/ 1808 w 1808"/>
              <a:gd name="T11" fmla="*/ 0 h 908"/>
              <a:gd name="T12" fmla="*/ 1808 w 1808"/>
              <a:gd name="T13" fmla="*/ 908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08" h="908">
                <a:moveTo>
                  <a:pt x="1808" y="908"/>
                </a:moveTo>
                <a:lnTo>
                  <a:pt x="1808" y="908"/>
                </a:lnTo>
                <a:lnTo>
                  <a:pt x="0" y="908"/>
                </a:lnTo>
                <a:lnTo>
                  <a:pt x="393" y="431"/>
                </a:lnTo>
                <a:lnTo>
                  <a:pt x="0" y="0"/>
                </a:lnTo>
                <a:lnTo>
                  <a:pt x="1808" y="0"/>
                </a:lnTo>
                <a:lnTo>
                  <a:pt x="1808" y="908"/>
                </a:lnTo>
                <a:close/>
              </a:path>
            </a:pathLst>
          </a:custGeom>
          <a:solidFill>
            <a:srgbClr val="198EB7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Freeform 342"/>
          <p:cNvSpPr>
            <a:spLocks/>
          </p:cNvSpPr>
          <p:nvPr/>
        </p:nvSpPr>
        <p:spPr bwMode="auto">
          <a:xfrm>
            <a:off x="2339752" y="709068"/>
            <a:ext cx="1200825" cy="271660"/>
          </a:xfrm>
          <a:custGeom>
            <a:avLst/>
            <a:gdLst>
              <a:gd name="T0" fmla="*/ 0 w 1087"/>
              <a:gd name="T1" fmla="*/ 0 h 454"/>
              <a:gd name="T2" fmla="*/ 0 w 1087"/>
              <a:gd name="T3" fmla="*/ 0 h 454"/>
              <a:gd name="T4" fmla="*/ 1087 w 1087"/>
              <a:gd name="T5" fmla="*/ 0 h 454"/>
              <a:gd name="T6" fmla="*/ 1087 w 1087"/>
              <a:gd name="T7" fmla="*/ 454 h 454"/>
              <a:gd name="T8" fmla="*/ 0 w 1087"/>
              <a:gd name="T9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87" h="454">
                <a:moveTo>
                  <a:pt x="0" y="0"/>
                </a:moveTo>
                <a:lnTo>
                  <a:pt x="0" y="0"/>
                </a:lnTo>
                <a:lnTo>
                  <a:pt x="1087" y="0"/>
                </a:lnTo>
                <a:lnTo>
                  <a:pt x="1087" y="454"/>
                </a:lnTo>
                <a:lnTo>
                  <a:pt x="0" y="0"/>
                </a:lnTo>
                <a:close/>
              </a:path>
            </a:pathLst>
          </a:custGeom>
          <a:solidFill>
            <a:srgbClr val="18608E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Freeform 341"/>
          <p:cNvSpPr>
            <a:spLocks/>
          </p:cNvSpPr>
          <p:nvPr/>
        </p:nvSpPr>
        <p:spPr bwMode="auto">
          <a:xfrm>
            <a:off x="2051720" y="133005"/>
            <a:ext cx="5040559" cy="576064"/>
          </a:xfrm>
          <a:custGeom>
            <a:avLst/>
            <a:gdLst>
              <a:gd name="T0" fmla="*/ 4996 w 4996"/>
              <a:gd name="T1" fmla="*/ 907 h 907"/>
              <a:gd name="T2" fmla="*/ 4996 w 4996"/>
              <a:gd name="T3" fmla="*/ 907 h 907"/>
              <a:gd name="T4" fmla="*/ 0 w 4996"/>
              <a:gd name="T5" fmla="*/ 907 h 907"/>
              <a:gd name="T6" fmla="*/ 0 w 4996"/>
              <a:gd name="T7" fmla="*/ 0 h 907"/>
              <a:gd name="T8" fmla="*/ 4996 w 4996"/>
              <a:gd name="T9" fmla="*/ 0 h 907"/>
              <a:gd name="T10" fmla="*/ 4996 w 4996"/>
              <a:gd name="T11" fmla="*/ 907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996" h="907">
                <a:moveTo>
                  <a:pt x="4996" y="907"/>
                </a:moveTo>
                <a:lnTo>
                  <a:pt x="4996" y="907"/>
                </a:lnTo>
                <a:lnTo>
                  <a:pt x="0" y="907"/>
                </a:lnTo>
                <a:lnTo>
                  <a:pt x="0" y="0"/>
                </a:lnTo>
                <a:lnTo>
                  <a:pt x="4996" y="0"/>
                </a:lnTo>
                <a:lnTo>
                  <a:pt x="4996" y="907"/>
                </a:lnTo>
                <a:close/>
              </a:path>
            </a:pathLst>
          </a:custGeom>
          <a:solidFill>
            <a:srgbClr val="2CABE1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1979712" y="97468"/>
            <a:ext cx="5258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Мобильный офис МФЦ </a:t>
            </a:r>
            <a:endParaRPr lang="ru-RU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736893634"/>
              </p:ext>
            </p:extLst>
          </p:nvPr>
        </p:nvGraphicFramePr>
        <p:xfrm>
          <a:off x="3419872" y="1700808"/>
          <a:ext cx="6516215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560918043"/>
              </p:ext>
            </p:extLst>
          </p:nvPr>
        </p:nvGraphicFramePr>
        <p:xfrm>
          <a:off x="-257488" y="1700808"/>
          <a:ext cx="4464496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Freeform 338"/>
          <p:cNvSpPr>
            <a:spLocks/>
          </p:cNvSpPr>
          <p:nvPr/>
        </p:nvSpPr>
        <p:spPr bwMode="auto">
          <a:xfrm>
            <a:off x="5721504" y="709567"/>
            <a:ext cx="2090856" cy="497743"/>
          </a:xfrm>
          <a:custGeom>
            <a:avLst/>
            <a:gdLst>
              <a:gd name="T0" fmla="*/ 0 w 1809"/>
              <a:gd name="T1" fmla="*/ 908 h 908"/>
              <a:gd name="T2" fmla="*/ 0 w 1809"/>
              <a:gd name="T3" fmla="*/ 908 h 908"/>
              <a:gd name="T4" fmla="*/ 1809 w 1809"/>
              <a:gd name="T5" fmla="*/ 908 h 908"/>
              <a:gd name="T6" fmla="*/ 1415 w 1809"/>
              <a:gd name="T7" fmla="*/ 431 h 908"/>
              <a:gd name="T8" fmla="*/ 1809 w 1809"/>
              <a:gd name="T9" fmla="*/ 0 h 908"/>
              <a:gd name="T10" fmla="*/ 0 w 1809"/>
              <a:gd name="T11" fmla="*/ 0 h 908"/>
              <a:gd name="T12" fmla="*/ 0 w 1809"/>
              <a:gd name="T13" fmla="*/ 908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09" h="908">
                <a:moveTo>
                  <a:pt x="0" y="908"/>
                </a:moveTo>
                <a:lnTo>
                  <a:pt x="0" y="908"/>
                </a:lnTo>
                <a:lnTo>
                  <a:pt x="1809" y="908"/>
                </a:lnTo>
                <a:lnTo>
                  <a:pt x="1415" y="431"/>
                </a:lnTo>
                <a:lnTo>
                  <a:pt x="1809" y="0"/>
                </a:lnTo>
                <a:lnTo>
                  <a:pt x="0" y="0"/>
                </a:lnTo>
                <a:lnTo>
                  <a:pt x="0" y="908"/>
                </a:lnTo>
                <a:close/>
              </a:path>
            </a:pathLst>
          </a:custGeom>
          <a:solidFill>
            <a:srgbClr val="198EB7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Freeform 339"/>
          <p:cNvSpPr>
            <a:spLocks/>
          </p:cNvSpPr>
          <p:nvPr/>
        </p:nvSpPr>
        <p:spPr bwMode="auto">
          <a:xfrm>
            <a:off x="5720807" y="944256"/>
            <a:ext cx="1201807" cy="271660"/>
          </a:xfrm>
          <a:custGeom>
            <a:avLst/>
            <a:gdLst>
              <a:gd name="T0" fmla="*/ 1087 w 1087"/>
              <a:gd name="T1" fmla="*/ 0 h 454"/>
              <a:gd name="T2" fmla="*/ 1087 w 1087"/>
              <a:gd name="T3" fmla="*/ 0 h 454"/>
              <a:gd name="T4" fmla="*/ 0 w 1087"/>
              <a:gd name="T5" fmla="*/ 0 h 454"/>
              <a:gd name="T6" fmla="*/ 0 w 1087"/>
              <a:gd name="T7" fmla="*/ 454 h 454"/>
              <a:gd name="T8" fmla="*/ 1087 w 1087"/>
              <a:gd name="T9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87" h="454">
                <a:moveTo>
                  <a:pt x="1087" y="0"/>
                </a:moveTo>
                <a:lnTo>
                  <a:pt x="1087" y="0"/>
                </a:lnTo>
                <a:lnTo>
                  <a:pt x="0" y="0"/>
                </a:lnTo>
                <a:lnTo>
                  <a:pt x="0" y="454"/>
                </a:lnTo>
                <a:lnTo>
                  <a:pt x="1087" y="0"/>
                </a:lnTo>
                <a:close/>
              </a:path>
            </a:pathLst>
          </a:custGeom>
          <a:solidFill>
            <a:srgbClr val="18608E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Freeform 340"/>
          <p:cNvSpPr>
            <a:spLocks/>
          </p:cNvSpPr>
          <p:nvPr/>
        </p:nvSpPr>
        <p:spPr bwMode="auto">
          <a:xfrm>
            <a:off x="1403648" y="709567"/>
            <a:ext cx="2088609" cy="497743"/>
          </a:xfrm>
          <a:custGeom>
            <a:avLst/>
            <a:gdLst>
              <a:gd name="T0" fmla="*/ 1808 w 1808"/>
              <a:gd name="T1" fmla="*/ 908 h 908"/>
              <a:gd name="T2" fmla="*/ 1808 w 1808"/>
              <a:gd name="T3" fmla="*/ 908 h 908"/>
              <a:gd name="T4" fmla="*/ 0 w 1808"/>
              <a:gd name="T5" fmla="*/ 908 h 908"/>
              <a:gd name="T6" fmla="*/ 393 w 1808"/>
              <a:gd name="T7" fmla="*/ 431 h 908"/>
              <a:gd name="T8" fmla="*/ 0 w 1808"/>
              <a:gd name="T9" fmla="*/ 0 h 908"/>
              <a:gd name="T10" fmla="*/ 1808 w 1808"/>
              <a:gd name="T11" fmla="*/ 0 h 908"/>
              <a:gd name="T12" fmla="*/ 1808 w 1808"/>
              <a:gd name="T13" fmla="*/ 908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08" h="908">
                <a:moveTo>
                  <a:pt x="1808" y="908"/>
                </a:moveTo>
                <a:lnTo>
                  <a:pt x="1808" y="908"/>
                </a:lnTo>
                <a:lnTo>
                  <a:pt x="0" y="908"/>
                </a:lnTo>
                <a:lnTo>
                  <a:pt x="393" y="431"/>
                </a:lnTo>
                <a:lnTo>
                  <a:pt x="0" y="0"/>
                </a:lnTo>
                <a:lnTo>
                  <a:pt x="1808" y="0"/>
                </a:lnTo>
                <a:lnTo>
                  <a:pt x="1808" y="908"/>
                </a:lnTo>
                <a:close/>
              </a:path>
            </a:pathLst>
          </a:custGeom>
          <a:solidFill>
            <a:srgbClr val="198EB7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Freeform 342"/>
          <p:cNvSpPr>
            <a:spLocks/>
          </p:cNvSpPr>
          <p:nvPr/>
        </p:nvSpPr>
        <p:spPr bwMode="auto">
          <a:xfrm>
            <a:off x="2291432" y="944256"/>
            <a:ext cx="1200825" cy="271660"/>
          </a:xfrm>
          <a:custGeom>
            <a:avLst/>
            <a:gdLst>
              <a:gd name="T0" fmla="*/ 0 w 1087"/>
              <a:gd name="T1" fmla="*/ 0 h 454"/>
              <a:gd name="T2" fmla="*/ 0 w 1087"/>
              <a:gd name="T3" fmla="*/ 0 h 454"/>
              <a:gd name="T4" fmla="*/ 1087 w 1087"/>
              <a:gd name="T5" fmla="*/ 0 h 454"/>
              <a:gd name="T6" fmla="*/ 1087 w 1087"/>
              <a:gd name="T7" fmla="*/ 454 h 454"/>
              <a:gd name="T8" fmla="*/ 0 w 1087"/>
              <a:gd name="T9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87" h="454">
                <a:moveTo>
                  <a:pt x="0" y="0"/>
                </a:moveTo>
                <a:lnTo>
                  <a:pt x="0" y="0"/>
                </a:lnTo>
                <a:lnTo>
                  <a:pt x="1087" y="0"/>
                </a:lnTo>
                <a:lnTo>
                  <a:pt x="1087" y="454"/>
                </a:lnTo>
                <a:lnTo>
                  <a:pt x="0" y="0"/>
                </a:lnTo>
                <a:close/>
              </a:path>
            </a:pathLst>
          </a:custGeom>
          <a:solidFill>
            <a:srgbClr val="18608E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Freeform 341"/>
          <p:cNvSpPr>
            <a:spLocks/>
          </p:cNvSpPr>
          <p:nvPr/>
        </p:nvSpPr>
        <p:spPr bwMode="auto">
          <a:xfrm>
            <a:off x="2267744" y="368193"/>
            <a:ext cx="4680519" cy="576064"/>
          </a:xfrm>
          <a:custGeom>
            <a:avLst/>
            <a:gdLst>
              <a:gd name="T0" fmla="*/ 4996 w 4996"/>
              <a:gd name="T1" fmla="*/ 907 h 907"/>
              <a:gd name="T2" fmla="*/ 4996 w 4996"/>
              <a:gd name="T3" fmla="*/ 907 h 907"/>
              <a:gd name="T4" fmla="*/ 0 w 4996"/>
              <a:gd name="T5" fmla="*/ 907 h 907"/>
              <a:gd name="T6" fmla="*/ 0 w 4996"/>
              <a:gd name="T7" fmla="*/ 0 h 907"/>
              <a:gd name="T8" fmla="*/ 4996 w 4996"/>
              <a:gd name="T9" fmla="*/ 0 h 907"/>
              <a:gd name="T10" fmla="*/ 4996 w 4996"/>
              <a:gd name="T11" fmla="*/ 907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996" h="907">
                <a:moveTo>
                  <a:pt x="4996" y="907"/>
                </a:moveTo>
                <a:lnTo>
                  <a:pt x="4996" y="907"/>
                </a:lnTo>
                <a:lnTo>
                  <a:pt x="0" y="907"/>
                </a:lnTo>
                <a:lnTo>
                  <a:pt x="0" y="0"/>
                </a:lnTo>
                <a:lnTo>
                  <a:pt x="4996" y="0"/>
                </a:lnTo>
                <a:lnTo>
                  <a:pt x="4996" y="907"/>
                </a:lnTo>
                <a:close/>
              </a:path>
            </a:pathLst>
          </a:custGeom>
          <a:solidFill>
            <a:srgbClr val="2CABE1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974760" y="332656"/>
            <a:ext cx="5258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Оценка жителями работы МФЦ</a:t>
            </a:r>
            <a:endParaRPr lang="ru-RU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16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948899"/>
            <a:ext cx="6181725" cy="591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338"/>
          <p:cNvSpPr>
            <a:spLocks/>
          </p:cNvSpPr>
          <p:nvPr/>
        </p:nvSpPr>
        <p:spPr bwMode="auto">
          <a:xfrm>
            <a:off x="6156176" y="484534"/>
            <a:ext cx="1514172" cy="784225"/>
          </a:xfrm>
          <a:custGeom>
            <a:avLst/>
            <a:gdLst>
              <a:gd name="T0" fmla="*/ 0 w 1809"/>
              <a:gd name="T1" fmla="*/ 908 h 908"/>
              <a:gd name="T2" fmla="*/ 0 w 1809"/>
              <a:gd name="T3" fmla="*/ 908 h 908"/>
              <a:gd name="T4" fmla="*/ 1809 w 1809"/>
              <a:gd name="T5" fmla="*/ 908 h 908"/>
              <a:gd name="T6" fmla="*/ 1415 w 1809"/>
              <a:gd name="T7" fmla="*/ 431 h 908"/>
              <a:gd name="T8" fmla="*/ 1809 w 1809"/>
              <a:gd name="T9" fmla="*/ 0 h 908"/>
              <a:gd name="T10" fmla="*/ 0 w 1809"/>
              <a:gd name="T11" fmla="*/ 0 h 908"/>
              <a:gd name="T12" fmla="*/ 0 w 1809"/>
              <a:gd name="T13" fmla="*/ 908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09" h="908">
                <a:moveTo>
                  <a:pt x="0" y="908"/>
                </a:moveTo>
                <a:lnTo>
                  <a:pt x="0" y="908"/>
                </a:lnTo>
                <a:lnTo>
                  <a:pt x="1809" y="908"/>
                </a:lnTo>
                <a:lnTo>
                  <a:pt x="1415" y="431"/>
                </a:lnTo>
                <a:lnTo>
                  <a:pt x="1809" y="0"/>
                </a:lnTo>
                <a:lnTo>
                  <a:pt x="0" y="0"/>
                </a:lnTo>
                <a:lnTo>
                  <a:pt x="0" y="908"/>
                </a:lnTo>
                <a:close/>
              </a:path>
            </a:pathLst>
          </a:custGeom>
          <a:solidFill>
            <a:srgbClr val="198EB7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Freeform 339"/>
          <p:cNvSpPr>
            <a:spLocks/>
          </p:cNvSpPr>
          <p:nvPr/>
        </p:nvSpPr>
        <p:spPr bwMode="auto">
          <a:xfrm>
            <a:off x="6156176" y="876647"/>
            <a:ext cx="723058" cy="392113"/>
          </a:xfrm>
          <a:custGeom>
            <a:avLst/>
            <a:gdLst>
              <a:gd name="T0" fmla="*/ 1087 w 1087"/>
              <a:gd name="T1" fmla="*/ 0 h 454"/>
              <a:gd name="T2" fmla="*/ 1087 w 1087"/>
              <a:gd name="T3" fmla="*/ 0 h 454"/>
              <a:gd name="T4" fmla="*/ 0 w 1087"/>
              <a:gd name="T5" fmla="*/ 0 h 454"/>
              <a:gd name="T6" fmla="*/ 0 w 1087"/>
              <a:gd name="T7" fmla="*/ 454 h 454"/>
              <a:gd name="T8" fmla="*/ 1087 w 1087"/>
              <a:gd name="T9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87" h="454">
                <a:moveTo>
                  <a:pt x="1087" y="0"/>
                </a:moveTo>
                <a:lnTo>
                  <a:pt x="1087" y="0"/>
                </a:lnTo>
                <a:lnTo>
                  <a:pt x="0" y="0"/>
                </a:lnTo>
                <a:lnTo>
                  <a:pt x="0" y="454"/>
                </a:lnTo>
                <a:lnTo>
                  <a:pt x="1087" y="0"/>
                </a:lnTo>
                <a:close/>
              </a:path>
            </a:pathLst>
          </a:custGeom>
          <a:solidFill>
            <a:srgbClr val="18608E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Freeform 340"/>
          <p:cNvSpPr>
            <a:spLocks/>
          </p:cNvSpPr>
          <p:nvPr/>
        </p:nvSpPr>
        <p:spPr bwMode="auto">
          <a:xfrm>
            <a:off x="1547664" y="484534"/>
            <a:ext cx="1512545" cy="784225"/>
          </a:xfrm>
          <a:custGeom>
            <a:avLst/>
            <a:gdLst>
              <a:gd name="T0" fmla="*/ 1808 w 1808"/>
              <a:gd name="T1" fmla="*/ 908 h 908"/>
              <a:gd name="T2" fmla="*/ 1808 w 1808"/>
              <a:gd name="T3" fmla="*/ 908 h 908"/>
              <a:gd name="T4" fmla="*/ 0 w 1808"/>
              <a:gd name="T5" fmla="*/ 908 h 908"/>
              <a:gd name="T6" fmla="*/ 393 w 1808"/>
              <a:gd name="T7" fmla="*/ 431 h 908"/>
              <a:gd name="T8" fmla="*/ 0 w 1808"/>
              <a:gd name="T9" fmla="*/ 0 h 908"/>
              <a:gd name="T10" fmla="*/ 1808 w 1808"/>
              <a:gd name="T11" fmla="*/ 0 h 908"/>
              <a:gd name="T12" fmla="*/ 1808 w 1808"/>
              <a:gd name="T13" fmla="*/ 908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08" h="908">
                <a:moveTo>
                  <a:pt x="1808" y="908"/>
                </a:moveTo>
                <a:lnTo>
                  <a:pt x="1808" y="908"/>
                </a:lnTo>
                <a:lnTo>
                  <a:pt x="0" y="908"/>
                </a:lnTo>
                <a:lnTo>
                  <a:pt x="393" y="431"/>
                </a:lnTo>
                <a:lnTo>
                  <a:pt x="0" y="0"/>
                </a:lnTo>
                <a:lnTo>
                  <a:pt x="1808" y="0"/>
                </a:lnTo>
                <a:lnTo>
                  <a:pt x="1808" y="908"/>
                </a:lnTo>
                <a:close/>
              </a:path>
            </a:pathLst>
          </a:custGeom>
          <a:solidFill>
            <a:srgbClr val="198EB7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Freeform 341"/>
          <p:cNvSpPr>
            <a:spLocks/>
          </p:cNvSpPr>
          <p:nvPr/>
        </p:nvSpPr>
        <p:spPr bwMode="auto">
          <a:xfrm>
            <a:off x="2411760" y="94009"/>
            <a:ext cx="4467474" cy="782638"/>
          </a:xfrm>
          <a:custGeom>
            <a:avLst/>
            <a:gdLst>
              <a:gd name="T0" fmla="*/ 4996 w 4996"/>
              <a:gd name="T1" fmla="*/ 907 h 907"/>
              <a:gd name="T2" fmla="*/ 4996 w 4996"/>
              <a:gd name="T3" fmla="*/ 907 h 907"/>
              <a:gd name="T4" fmla="*/ 0 w 4996"/>
              <a:gd name="T5" fmla="*/ 907 h 907"/>
              <a:gd name="T6" fmla="*/ 0 w 4996"/>
              <a:gd name="T7" fmla="*/ 0 h 907"/>
              <a:gd name="T8" fmla="*/ 4996 w 4996"/>
              <a:gd name="T9" fmla="*/ 0 h 907"/>
              <a:gd name="T10" fmla="*/ 4996 w 4996"/>
              <a:gd name="T11" fmla="*/ 907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996" h="907">
                <a:moveTo>
                  <a:pt x="4996" y="907"/>
                </a:moveTo>
                <a:lnTo>
                  <a:pt x="4996" y="907"/>
                </a:lnTo>
                <a:lnTo>
                  <a:pt x="0" y="907"/>
                </a:lnTo>
                <a:lnTo>
                  <a:pt x="0" y="0"/>
                </a:lnTo>
                <a:lnTo>
                  <a:pt x="4996" y="0"/>
                </a:lnTo>
                <a:lnTo>
                  <a:pt x="4996" y="907"/>
                </a:lnTo>
                <a:close/>
              </a:path>
            </a:pathLst>
          </a:custGeom>
          <a:solidFill>
            <a:srgbClr val="2CABE1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Freeform 342"/>
          <p:cNvSpPr>
            <a:spLocks/>
          </p:cNvSpPr>
          <p:nvPr/>
        </p:nvSpPr>
        <p:spPr bwMode="auto">
          <a:xfrm>
            <a:off x="2412137" y="876647"/>
            <a:ext cx="648072" cy="392113"/>
          </a:xfrm>
          <a:custGeom>
            <a:avLst/>
            <a:gdLst>
              <a:gd name="T0" fmla="*/ 0 w 1087"/>
              <a:gd name="T1" fmla="*/ 0 h 454"/>
              <a:gd name="T2" fmla="*/ 0 w 1087"/>
              <a:gd name="T3" fmla="*/ 0 h 454"/>
              <a:gd name="T4" fmla="*/ 1087 w 1087"/>
              <a:gd name="T5" fmla="*/ 0 h 454"/>
              <a:gd name="T6" fmla="*/ 1087 w 1087"/>
              <a:gd name="T7" fmla="*/ 454 h 454"/>
              <a:gd name="T8" fmla="*/ 0 w 1087"/>
              <a:gd name="T9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87" h="454">
                <a:moveTo>
                  <a:pt x="0" y="0"/>
                </a:moveTo>
                <a:lnTo>
                  <a:pt x="0" y="0"/>
                </a:lnTo>
                <a:lnTo>
                  <a:pt x="1087" y="0"/>
                </a:lnTo>
                <a:lnTo>
                  <a:pt x="1087" y="454"/>
                </a:lnTo>
                <a:lnTo>
                  <a:pt x="0" y="0"/>
                </a:lnTo>
                <a:close/>
              </a:path>
            </a:pathLst>
          </a:custGeom>
          <a:solidFill>
            <a:srgbClr val="18608E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411760" y="143159"/>
            <a:ext cx="4487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МФЦ – центр притяжения</a:t>
            </a:r>
            <a:endParaRPr lang="ru-RU" sz="3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12160" y="2276872"/>
            <a:ext cx="30243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spc="1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50</a:t>
            </a:r>
            <a:r>
              <a:rPr lang="ru-RU" sz="2400" b="1" spc="1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мастер-классов</a:t>
            </a:r>
          </a:p>
          <a:p>
            <a:pPr algn="r"/>
            <a:r>
              <a:rPr lang="ru-RU" sz="3200" b="1" spc="1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10</a:t>
            </a:r>
            <a:r>
              <a:rPr lang="ru-RU" sz="2400" b="1" spc="1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выставок</a:t>
            </a:r>
          </a:p>
          <a:p>
            <a:pPr algn="r"/>
            <a:r>
              <a:rPr lang="ru-RU" sz="2400" b="1" spc="1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Более </a:t>
            </a:r>
            <a:r>
              <a:rPr lang="ru-RU" sz="3200" b="1" spc="1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900</a:t>
            </a:r>
            <a:r>
              <a:rPr lang="ru-RU" sz="2400" b="1" spc="1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посетителей</a:t>
            </a:r>
            <a:endParaRPr lang="ru-RU" sz="2400" b="1" spc="1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25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C:\Documents and Settings\Video\Рабочий стол\посещения Мэра\Мэр Котловка\стенды\23.12.13\160х80_5-02sm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84784"/>
            <a:ext cx="9144000" cy="4580063"/>
          </a:xfrm>
          <a:prstGeom prst="rect">
            <a:avLst/>
          </a:prstGeom>
          <a:noFill/>
        </p:spPr>
      </p:pic>
      <p:sp useBgFill="1">
        <p:nvSpPr>
          <p:cNvPr id="6" name="Прямоугольник 5"/>
          <p:cNvSpPr/>
          <p:nvPr/>
        </p:nvSpPr>
        <p:spPr>
          <a:xfrm>
            <a:off x="214281" y="428604"/>
            <a:ext cx="8786875" cy="492443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Создание и развитие МФЦ на территории города Москвы</a:t>
            </a:r>
            <a:endParaRPr lang="ru-RU" sz="2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140" y="332656"/>
            <a:ext cx="9001156" cy="18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Freeform 338"/>
          <p:cNvSpPr>
            <a:spLocks/>
          </p:cNvSpPr>
          <p:nvPr/>
        </p:nvSpPr>
        <p:spPr bwMode="auto">
          <a:xfrm>
            <a:off x="6372200" y="1132606"/>
            <a:ext cx="2739625" cy="784225"/>
          </a:xfrm>
          <a:custGeom>
            <a:avLst/>
            <a:gdLst>
              <a:gd name="T0" fmla="*/ 0 w 1809"/>
              <a:gd name="T1" fmla="*/ 908 h 908"/>
              <a:gd name="T2" fmla="*/ 0 w 1809"/>
              <a:gd name="T3" fmla="*/ 908 h 908"/>
              <a:gd name="T4" fmla="*/ 1809 w 1809"/>
              <a:gd name="T5" fmla="*/ 908 h 908"/>
              <a:gd name="T6" fmla="*/ 1415 w 1809"/>
              <a:gd name="T7" fmla="*/ 431 h 908"/>
              <a:gd name="T8" fmla="*/ 1809 w 1809"/>
              <a:gd name="T9" fmla="*/ 0 h 908"/>
              <a:gd name="T10" fmla="*/ 0 w 1809"/>
              <a:gd name="T11" fmla="*/ 0 h 908"/>
              <a:gd name="T12" fmla="*/ 0 w 1809"/>
              <a:gd name="T13" fmla="*/ 908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09" h="908">
                <a:moveTo>
                  <a:pt x="0" y="908"/>
                </a:moveTo>
                <a:lnTo>
                  <a:pt x="0" y="908"/>
                </a:lnTo>
                <a:lnTo>
                  <a:pt x="1809" y="908"/>
                </a:lnTo>
                <a:lnTo>
                  <a:pt x="1415" y="431"/>
                </a:lnTo>
                <a:lnTo>
                  <a:pt x="1809" y="0"/>
                </a:lnTo>
                <a:lnTo>
                  <a:pt x="0" y="0"/>
                </a:lnTo>
                <a:lnTo>
                  <a:pt x="0" y="908"/>
                </a:lnTo>
                <a:close/>
              </a:path>
            </a:pathLst>
          </a:custGeom>
          <a:solidFill>
            <a:srgbClr val="198EB7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Freeform 339"/>
          <p:cNvSpPr>
            <a:spLocks/>
          </p:cNvSpPr>
          <p:nvPr/>
        </p:nvSpPr>
        <p:spPr bwMode="auto">
          <a:xfrm>
            <a:off x="6381662" y="1524719"/>
            <a:ext cx="1646722" cy="392113"/>
          </a:xfrm>
          <a:custGeom>
            <a:avLst/>
            <a:gdLst>
              <a:gd name="T0" fmla="*/ 1087 w 1087"/>
              <a:gd name="T1" fmla="*/ 0 h 454"/>
              <a:gd name="T2" fmla="*/ 1087 w 1087"/>
              <a:gd name="T3" fmla="*/ 0 h 454"/>
              <a:gd name="T4" fmla="*/ 0 w 1087"/>
              <a:gd name="T5" fmla="*/ 0 h 454"/>
              <a:gd name="T6" fmla="*/ 0 w 1087"/>
              <a:gd name="T7" fmla="*/ 454 h 454"/>
              <a:gd name="T8" fmla="*/ 1087 w 1087"/>
              <a:gd name="T9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87" h="454">
                <a:moveTo>
                  <a:pt x="1087" y="0"/>
                </a:moveTo>
                <a:lnTo>
                  <a:pt x="1087" y="0"/>
                </a:lnTo>
                <a:lnTo>
                  <a:pt x="0" y="0"/>
                </a:lnTo>
                <a:lnTo>
                  <a:pt x="0" y="454"/>
                </a:lnTo>
                <a:lnTo>
                  <a:pt x="1087" y="0"/>
                </a:lnTo>
                <a:close/>
              </a:path>
            </a:pathLst>
          </a:custGeom>
          <a:solidFill>
            <a:srgbClr val="18608E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Freeform 340"/>
          <p:cNvSpPr>
            <a:spLocks/>
          </p:cNvSpPr>
          <p:nvPr/>
        </p:nvSpPr>
        <p:spPr bwMode="auto">
          <a:xfrm>
            <a:off x="35496" y="1132606"/>
            <a:ext cx="2736681" cy="784225"/>
          </a:xfrm>
          <a:custGeom>
            <a:avLst/>
            <a:gdLst>
              <a:gd name="T0" fmla="*/ 1808 w 1808"/>
              <a:gd name="T1" fmla="*/ 908 h 908"/>
              <a:gd name="T2" fmla="*/ 1808 w 1808"/>
              <a:gd name="T3" fmla="*/ 908 h 908"/>
              <a:gd name="T4" fmla="*/ 0 w 1808"/>
              <a:gd name="T5" fmla="*/ 908 h 908"/>
              <a:gd name="T6" fmla="*/ 393 w 1808"/>
              <a:gd name="T7" fmla="*/ 431 h 908"/>
              <a:gd name="T8" fmla="*/ 0 w 1808"/>
              <a:gd name="T9" fmla="*/ 0 h 908"/>
              <a:gd name="T10" fmla="*/ 1808 w 1808"/>
              <a:gd name="T11" fmla="*/ 0 h 908"/>
              <a:gd name="T12" fmla="*/ 1808 w 1808"/>
              <a:gd name="T13" fmla="*/ 908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08" h="908">
                <a:moveTo>
                  <a:pt x="1808" y="908"/>
                </a:moveTo>
                <a:lnTo>
                  <a:pt x="1808" y="908"/>
                </a:lnTo>
                <a:lnTo>
                  <a:pt x="0" y="908"/>
                </a:lnTo>
                <a:lnTo>
                  <a:pt x="393" y="431"/>
                </a:lnTo>
                <a:lnTo>
                  <a:pt x="0" y="0"/>
                </a:lnTo>
                <a:lnTo>
                  <a:pt x="1808" y="0"/>
                </a:lnTo>
                <a:lnTo>
                  <a:pt x="1808" y="908"/>
                </a:lnTo>
                <a:close/>
              </a:path>
            </a:pathLst>
          </a:custGeom>
          <a:solidFill>
            <a:srgbClr val="198EB7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Freeform 341"/>
          <p:cNvSpPr>
            <a:spLocks/>
          </p:cNvSpPr>
          <p:nvPr/>
        </p:nvSpPr>
        <p:spPr bwMode="auto">
          <a:xfrm>
            <a:off x="899592" y="283506"/>
            <a:ext cx="7561957" cy="1241212"/>
          </a:xfrm>
          <a:custGeom>
            <a:avLst/>
            <a:gdLst>
              <a:gd name="T0" fmla="*/ 4996 w 4996"/>
              <a:gd name="T1" fmla="*/ 907 h 907"/>
              <a:gd name="T2" fmla="*/ 4996 w 4996"/>
              <a:gd name="T3" fmla="*/ 907 h 907"/>
              <a:gd name="T4" fmla="*/ 0 w 4996"/>
              <a:gd name="T5" fmla="*/ 907 h 907"/>
              <a:gd name="T6" fmla="*/ 0 w 4996"/>
              <a:gd name="T7" fmla="*/ 0 h 907"/>
              <a:gd name="T8" fmla="*/ 4996 w 4996"/>
              <a:gd name="T9" fmla="*/ 0 h 907"/>
              <a:gd name="T10" fmla="*/ 4996 w 4996"/>
              <a:gd name="T11" fmla="*/ 907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996" h="907">
                <a:moveTo>
                  <a:pt x="4996" y="907"/>
                </a:moveTo>
                <a:lnTo>
                  <a:pt x="4996" y="907"/>
                </a:lnTo>
                <a:lnTo>
                  <a:pt x="0" y="907"/>
                </a:lnTo>
                <a:lnTo>
                  <a:pt x="0" y="0"/>
                </a:lnTo>
                <a:lnTo>
                  <a:pt x="4996" y="0"/>
                </a:lnTo>
                <a:lnTo>
                  <a:pt x="4996" y="907"/>
                </a:lnTo>
                <a:close/>
              </a:path>
            </a:pathLst>
          </a:custGeom>
          <a:solidFill>
            <a:srgbClr val="2CABE1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Freeform 342"/>
          <p:cNvSpPr>
            <a:spLocks/>
          </p:cNvSpPr>
          <p:nvPr/>
        </p:nvSpPr>
        <p:spPr bwMode="auto">
          <a:xfrm>
            <a:off x="1115616" y="1524719"/>
            <a:ext cx="1643776" cy="392113"/>
          </a:xfrm>
          <a:custGeom>
            <a:avLst/>
            <a:gdLst>
              <a:gd name="T0" fmla="*/ 0 w 1087"/>
              <a:gd name="T1" fmla="*/ 0 h 454"/>
              <a:gd name="T2" fmla="*/ 0 w 1087"/>
              <a:gd name="T3" fmla="*/ 0 h 454"/>
              <a:gd name="T4" fmla="*/ 1087 w 1087"/>
              <a:gd name="T5" fmla="*/ 0 h 454"/>
              <a:gd name="T6" fmla="*/ 1087 w 1087"/>
              <a:gd name="T7" fmla="*/ 454 h 454"/>
              <a:gd name="T8" fmla="*/ 0 w 1087"/>
              <a:gd name="T9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87" h="454">
                <a:moveTo>
                  <a:pt x="0" y="0"/>
                </a:moveTo>
                <a:lnTo>
                  <a:pt x="0" y="0"/>
                </a:lnTo>
                <a:lnTo>
                  <a:pt x="1087" y="0"/>
                </a:lnTo>
                <a:lnTo>
                  <a:pt x="1087" y="454"/>
                </a:lnTo>
                <a:lnTo>
                  <a:pt x="0" y="0"/>
                </a:lnTo>
                <a:close/>
              </a:path>
            </a:pathLst>
          </a:custGeom>
          <a:solidFill>
            <a:srgbClr val="18608E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807536" y="396309"/>
            <a:ext cx="7560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Создание и развитие МФЦ на территории города Москвы</a:t>
            </a:r>
            <a:endParaRPr lang="ru-RU" sz="3200" b="1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Вставить фотографию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Адрес: ул. Медиков, дом 1/1, корпус 3</a:t>
            </a:r>
          </a:p>
          <a:p>
            <a:pPr marL="0" indent="0">
              <a:buNone/>
            </a:pPr>
            <a:r>
              <a:rPr lang="ru-RU" dirty="0" smtClean="0"/>
              <a:t>Площадь помещений: 879,2 кв. м.</a:t>
            </a:r>
          </a:p>
          <a:p>
            <a:pPr marL="0" indent="0">
              <a:buNone/>
            </a:pPr>
            <a:r>
              <a:rPr lang="ru-RU" dirty="0" smtClean="0"/>
              <a:t>Функционирует с октября 2012 года</a:t>
            </a:r>
            <a:endParaRPr lang="ru-RU" dirty="0"/>
          </a:p>
        </p:txBody>
      </p:sp>
      <p:sp>
        <p:nvSpPr>
          <p:cNvPr id="4" name="Freeform 338"/>
          <p:cNvSpPr>
            <a:spLocks/>
          </p:cNvSpPr>
          <p:nvPr/>
        </p:nvSpPr>
        <p:spPr bwMode="auto">
          <a:xfrm>
            <a:off x="6372200" y="674031"/>
            <a:ext cx="2739625" cy="784225"/>
          </a:xfrm>
          <a:custGeom>
            <a:avLst/>
            <a:gdLst>
              <a:gd name="T0" fmla="*/ 0 w 1809"/>
              <a:gd name="T1" fmla="*/ 908 h 908"/>
              <a:gd name="T2" fmla="*/ 0 w 1809"/>
              <a:gd name="T3" fmla="*/ 908 h 908"/>
              <a:gd name="T4" fmla="*/ 1809 w 1809"/>
              <a:gd name="T5" fmla="*/ 908 h 908"/>
              <a:gd name="T6" fmla="*/ 1415 w 1809"/>
              <a:gd name="T7" fmla="*/ 431 h 908"/>
              <a:gd name="T8" fmla="*/ 1809 w 1809"/>
              <a:gd name="T9" fmla="*/ 0 h 908"/>
              <a:gd name="T10" fmla="*/ 0 w 1809"/>
              <a:gd name="T11" fmla="*/ 0 h 908"/>
              <a:gd name="T12" fmla="*/ 0 w 1809"/>
              <a:gd name="T13" fmla="*/ 908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09" h="908">
                <a:moveTo>
                  <a:pt x="0" y="908"/>
                </a:moveTo>
                <a:lnTo>
                  <a:pt x="0" y="908"/>
                </a:lnTo>
                <a:lnTo>
                  <a:pt x="1809" y="908"/>
                </a:lnTo>
                <a:lnTo>
                  <a:pt x="1415" y="431"/>
                </a:lnTo>
                <a:lnTo>
                  <a:pt x="1809" y="0"/>
                </a:lnTo>
                <a:lnTo>
                  <a:pt x="0" y="0"/>
                </a:lnTo>
                <a:lnTo>
                  <a:pt x="0" y="908"/>
                </a:lnTo>
                <a:close/>
              </a:path>
            </a:pathLst>
          </a:custGeom>
          <a:solidFill>
            <a:srgbClr val="198EB7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Freeform 339"/>
          <p:cNvSpPr>
            <a:spLocks/>
          </p:cNvSpPr>
          <p:nvPr/>
        </p:nvSpPr>
        <p:spPr bwMode="auto">
          <a:xfrm>
            <a:off x="6381662" y="1066144"/>
            <a:ext cx="1646722" cy="392113"/>
          </a:xfrm>
          <a:custGeom>
            <a:avLst/>
            <a:gdLst>
              <a:gd name="T0" fmla="*/ 1087 w 1087"/>
              <a:gd name="T1" fmla="*/ 0 h 454"/>
              <a:gd name="T2" fmla="*/ 1087 w 1087"/>
              <a:gd name="T3" fmla="*/ 0 h 454"/>
              <a:gd name="T4" fmla="*/ 0 w 1087"/>
              <a:gd name="T5" fmla="*/ 0 h 454"/>
              <a:gd name="T6" fmla="*/ 0 w 1087"/>
              <a:gd name="T7" fmla="*/ 454 h 454"/>
              <a:gd name="T8" fmla="*/ 1087 w 1087"/>
              <a:gd name="T9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87" h="454">
                <a:moveTo>
                  <a:pt x="1087" y="0"/>
                </a:moveTo>
                <a:lnTo>
                  <a:pt x="1087" y="0"/>
                </a:lnTo>
                <a:lnTo>
                  <a:pt x="0" y="0"/>
                </a:lnTo>
                <a:lnTo>
                  <a:pt x="0" y="454"/>
                </a:lnTo>
                <a:lnTo>
                  <a:pt x="1087" y="0"/>
                </a:lnTo>
                <a:close/>
              </a:path>
            </a:pathLst>
          </a:custGeom>
          <a:solidFill>
            <a:srgbClr val="18608E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Freeform 340"/>
          <p:cNvSpPr>
            <a:spLocks/>
          </p:cNvSpPr>
          <p:nvPr/>
        </p:nvSpPr>
        <p:spPr bwMode="auto">
          <a:xfrm>
            <a:off x="35496" y="674031"/>
            <a:ext cx="2736681" cy="784225"/>
          </a:xfrm>
          <a:custGeom>
            <a:avLst/>
            <a:gdLst>
              <a:gd name="T0" fmla="*/ 1808 w 1808"/>
              <a:gd name="T1" fmla="*/ 908 h 908"/>
              <a:gd name="T2" fmla="*/ 1808 w 1808"/>
              <a:gd name="T3" fmla="*/ 908 h 908"/>
              <a:gd name="T4" fmla="*/ 0 w 1808"/>
              <a:gd name="T5" fmla="*/ 908 h 908"/>
              <a:gd name="T6" fmla="*/ 393 w 1808"/>
              <a:gd name="T7" fmla="*/ 431 h 908"/>
              <a:gd name="T8" fmla="*/ 0 w 1808"/>
              <a:gd name="T9" fmla="*/ 0 h 908"/>
              <a:gd name="T10" fmla="*/ 1808 w 1808"/>
              <a:gd name="T11" fmla="*/ 0 h 908"/>
              <a:gd name="T12" fmla="*/ 1808 w 1808"/>
              <a:gd name="T13" fmla="*/ 908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08" h="908">
                <a:moveTo>
                  <a:pt x="1808" y="908"/>
                </a:moveTo>
                <a:lnTo>
                  <a:pt x="1808" y="908"/>
                </a:lnTo>
                <a:lnTo>
                  <a:pt x="0" y="908"/>
                </a:lnTo>
                <a:lnTo>
                  <a:pt x="393" y="431"/>
                </a:lnTo>
                <a:lnTo>
                  <a:pt x="0" y="0"/>
                </a:lnTo>
                <a:lnTo>
                  <a:pt x="1808" y="0"/>
                </a:lnTo>
                <a:lnTo>
                  <a:pt x="1808" y="908"/>
                </a:lnTo>
                <a:close/>
              </a:path>
            </a:pathLst>
          </a:custGeom>
          <a:solidFill>
            <a:srgbClr val="198EB7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Freeform 341"/>
          <p:cNvSpPr>
            <a:spLocks/>
          </p:cNvSpPr>
          <p:nvPr/>
        </p:nvSpPr>
        <p:spPr bwMode="auto">
          <a:xfrm>
            <a:off x="899592" y="283506"/>
            <a:ext cx="7561957" cy="782638"/>
          </a:xfrm>
          <a:custGeom>
            <a:avLst/>
            <a:gdLst>
              <a:gd name="T0" fmla="*/ 4996 w 4996"/>
              <a:gd name="T1" fmla="*/ 907 h 907"/>
              <a:gd name="T2" fmla="*/ 4996 w 4996"/>
              <a:gd name="T3" fmla="*/ 907 h 907"/>
              <a:gd name="T4" fmla="*/ 0 w 4996"/>
              <a:gd name="T5" fmla="*/ 907 h 907"/>
              <a:gd name="T6" fmla="*/ 0 w 4996"/>
              <a:gd name="T7" fmla="*/ 0 h 907"/>
              <a:gd name="T8" fmla="*/ 4996 w 4996"/>
              <a:gd name="T9" fmla="*/ 0 h 907"/>
              <a:gd name="T10" fmla="*/ 4996 w 4996"/>
              <a:gd name="T11" fmla="*/ 907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996" h="907">
                <a:moveTo>
                  <a:pt x="4996" y="907"/>
                </a:moveTo>
                <a:lnTo>
                  <a:pt x="4996" y="907"/>
                </a:lnTo>
                <a:lnTo>
                  <a:pt x="0" y="907"/>
                </a:lnTo>
                <a:lnTo>
                  <a:pt x="0" y="0"/>
                </a:lnTo>
                <a:lnTo>
                  <a:pt x="4996" y="0"/>
                </a:lnTo>
                <a:lnTo>
                  <a:pt x="4996" y="907"/>
                </a:lnTo>
                <a:close/>
              </a:path>
            </a:pathLst>
          </a:custGeom>
          <a:solidFill>
            <a:srgbClr val="2CABE1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Freeform 342"/>
          <p:cNvSpPr>
            <a:spLocks/>
          </p:cNvSpPr>
          <p:nvPr/>
        </p:nvSpPr>
        <p:spPr bwMode="auto">
          <a:xfrm>
            <a:off x="1115616" y="1066144"/>
            <a:ext cx="1643776" cy="392113"/>
          </a:xfrm>
          <a:custGeom>
            <a:avLst/>
            <a:gdLst>
              <a:gd name="T0" fmla="*/ 0 w 1087"/>
              <a:gd name="T1" fmla="*/ 0 h 454"/>
              <a:gd name="T2" fmla="*/ 0 w 1087"/>
              <a:gd name="T3" fmla="*/ 0 h 454"/>
              <a:gd name="T4" fmla="*/ 1087 w 1087"/>
              <a:gd name="T5" fmla="*/ 0 h 454"/>
              <a:gd name="T6" fmla="*/ 1087 w 1087"/>
              <a:gd name="T7" fmla="*/ 454 h 454"/>
              <a:gd name="T8" fmla="*/ 0 w 1087"/>
              <a:gd name="T9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87" h="454">
                <a:moveTo>
                  <a:pt x="0" y="0"/>
                </a:moveTo>
                <a:lnTo>
                  <a:pt x="0" y="0"/>
                </a:lnTo>
                <a:lnTo>
                  <a:pt x="1087" y="0"/>
                </a:lnTo>
                <a:lnTo>
                  <a:pt x="1087" y="454"/>
                </a:lnTo>
                <a:lnTo>
                  <a:pt x="0" y="0"/>
                </a:lnTo>
                <a:close/>
              </a:path>
            </a:pathLst>
          </a:custGeom>
          <a:solidFill>
            <a:srgbClr val="18608E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971600" y="340115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МФЦ района «Царицыно»</a:t>
            </a:r>
            <a:endParaRPr lang="ru-RU" sz="3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24" y="2132856"/>
            <a:ext cx="4811664" cy="236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301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4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13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684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18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2" y="1"/>
            <a:ext cx="9144000" cy="68491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35896" y="6228020"/>
            <a:ext cx="2304256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С февраля 2014 года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4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338"/>
          <p:cNvSpPr>
            <a:spLocks/>
          </p:cNvSpPr>
          <p:nvPr/>
        </p:nvSpPr>
        <p:spPr bwMode="auto">
          <a:xfrm>
            <a:off x="7524328" y="674031"/>
            <a:ext cx="1587497" cy="784225"/>
          </a:xfrm>
          <a:custGeom>
            <a:avLst/>
            <a:gdLst>
              <a:gd name="T0" fmla="*/ 0 w 1809"/>
              <a:gd name="T1" fmla="*/ 908 h 908"/>
              <a:gd name="T2" fmla="*/ 0 w 1809"/>
              <a:gd name="T3" fmla="*/ 908 h 908"/>
              <a:gd name="T4" fmla="*/ 1809 w 1809"/>
              <a:gd name="T5" fmla="*/ 908 h 908"/>
              <a:gd name="T6" fmla="*/ 1415 w 1809"/>
              <a:gd name="T7" fmla="*/ 431 h 908"/>
              <a:gd name="T8" fmla="*/ 1809 w 1809"/>
              <a:gd name="T9" fmla="*/ 0 h 908"/>
              <a:gd name="T10" fmla="*/ 0 w 1809"/>
              <a:gd name="T11" fmla="*/ 0 h 908"/>
              <a:gd name="T12" fmla="*/ 0 w 1809"/>
              <a:gd name="T13" fmla="*/ 908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09" h="908">
                <a:moveTo>
                  <a:pt x="0" y="908"/>
                </a:moveTo>
                <a:lnTo>
                  <a:pt x="0" y="908"/>
                </a:lnTo>
                <a:lnTo>
                  <a:pt x="1809" y="908"/>
                </a:lnTo>
                <a:lnTo>
                  <a:pt x="1415" y="431"/>
                </a:lnTo>
                <a:lnTo>
                  <a:pt x="1809" y="0"/>
                </a:lnTo>
                <a:lnTo>
                  <a:pt x="0" y="0"/>
                </a:lnTo>
                <a:lnTo>
                  <a:pt x="0" y="908"/>
                </a:lnTo>
                <a:close/>
              </a:path>
            </a:pathLst>
          </a:custGeom>
          <a:solidFill>
            <a:srgbClr val="198EB7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Freeform 339"/>
          <p:cNvSpPr>
            <a:spLocks/>
          </p:cNvSpPr>
          <p:nvPr/>
        </p:nvSpPr>
        <p:spPr bwMode="auto">
          <a:xfrm>
            <a:off x="7524328" y="1052442"/>
            <a:ext cx="1080120" cy="392113"/>
          </a:xfrm>
          <a:custGeom>
            <a:avLst/>
            <a:gdLst>
              <a:gd name="T0" fmla="*/ 1087 w 1087"/>
              <a:gd name="T1" fmla="*/ 0 h 454"/>
              <a:gd name="T2" fmla="*/ 1087 w 1087"/>
              <a:gd name="T3" fmla="*/ 0 h 454"/>
              <a:gd name="T4" fmla="*/ 0 w 1087"/>
              <a:gd name="T5" fmla="*/ 0 h 454"/>
              <a:gd name="T6" fmla="*/ 0 w 1087"/>
              <a:gd name="T7" fmla="*/ 454 h 454"/>
              <a:gd name="T8" fmla="*/ 1087 w 1087"/>
              <a:gd name="T9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87" h="454">
                <a:moveTo>
                  <a:pt x="1087" y="0"/>
                </a:moveTo>
                <a:lnTo>
                  <a:pt x="1087" y="0"/>
                </a:lnTo>
                <a:lnTo>
                  <a:pt x="0" y="0"/>
                </a:lnTo>
                <a:lnTo>
                  <a:pt x="0" y="454"/>
                </a:lnTo>
                <a:lnTo>
                  <a:pt x="1087" y="0"/>
                </a:lnTo>
                <a:close/>
              </a:path>
            </a:pathLst>
          </a:custGeom>
          <a:solidFill>
            <a:srgbClr val="18608E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Freeform 340"/>
          <p:cNvSpPr>
            <a:spLocks/>
          </p:cNvSpPr>
          <p:nvPr/>
        </p:nvSpPr>
        <p:spPr bwMode="auto">
          <a:xfrm>
            <a:off x="35497" y="700559"/>
            <a:ext cx="1728192" cy="784225"/>
          </a:xfrm>
          <a:custGeom>
            <a:avLst/>
            <a:gdLst>
              <a:gd name="T0" fmla="*/ 1808 w 1808"/>
              <a:gd name="T1" fmla="*/ 908 h 908"/>
              <a:gd name="T2" fmla="*/ 1808 w 1808"/>
              <a:gd name="T3" fmla="*/ 908 h 908"/>
              <a:gd name="T4" fmla="*/ 0 w 1808"/>
              <a:gd name="T5" fmla="*/ 908 h 908"/>
              <a:gd name="T6" fmla="*/ 393 w 1808"/>
              <a:gd name="T7" fmla="*/ 431 h 908"/>
              <a:gd name="T8" fmla="*/ 0 w 1808"/>
              <a:gd name="T9" fmla="*/ 0 h 908"/>
              <a:gd name="T10" fmla="*/ 1808 w 1808"/>
              <a:gd name="T11" fmla="*/ 0 h 908"/>
              <a:gd name="T12" fmla="*/ 1808 w 1808"/>
              <a:gd name="T13" fmla="*/ 908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08" h="908">
                <a:moveTo>
                  <a:pt x="1808" y="908"/>
                </a:moveTo>
                <a:lnTo>
                  <a:pt x="1808" y="908"/>
                </a:lnTo>
                <a:lnTo>
                  <a:pt x="0" y="908"/>
                </a:lnTo>
                <a:lnTo>
                  <a:pt x="393" y="431"/>
                </a:lnTo>
                <a:lnTo>
                  <a:pt x="0" y="0"/>
                </a:lnTo>
                <a:lnTo>
                  <a:pt x="1808" y="0"/>
                </a:lnTo>
                <a:lnTo>
                  <a:pt x="1808" y="908"/>
                </a:lnTo>
                <a:close/>
              </a:path>
            </a:pathLst>
          </a:custGeom>
          <a:solidFill>
            <a:srgbClr val="198EB7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Freeform 341"/>
          <p:cNvSpPr>
            <a:spLocks/>
          </p:cNvSpPr>
          <p:nvPr/>
        </p:nvSpPr>
        <p:spPr bwMode="auto">
          <a:xfrm>
            <a:off x="611560" y="142392"/>
            <a:ext cx="7992888" cy="923751"/>
          </a:xfrm>
          <a:custGeom>
            <a:avLst/>
            <a:gdLst>
              <a:gd name="T0" fmla="*/ 4996 w 4996"/>
              <a:gd name="T1" fmla="*/ 907 h 907"/>
              <a:gd name="T2" fmla="*/ 4996 w 4996"/>
              <a:gd name="T3" fmla="*/ 907 h 907"/>
              <a:gd name="T4" fmla="*/ 0 w 4996"/>
              <a:gd name="T5" fmla="*/ 907 h 907"/>
              <a:gd name="T6" fmla="*/ 0 w 4996"/>
              <a:gd name="T7" fmla="*/ 0 h 907"/>
              <a:gd name="T8" fmla="*/ 4996 w 4996"/>
              <a:gd name="T9" fmla="*/ 0 h 907"/>
              <a:gd name="T10" fmla="*/ 4996 w 4996"/>
              <a:gd name="T11" fmla="*/ 907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996" h="907">
                <a:moveTo>
                  <a:pt x="4996" y="907"/>
                </a:moveTo>
                <a:lnTo>
                  <a:pt x="4996" y="907"/>
                </a:lnTo>
                <a:lnTo>
                  <a:pt x="0" y="907"/>
                </a:lnTo>
                <a:lnTo>
                  <a:pt x="0" y="0"/>
                </a:lnTo>
                <a:lnTo>
                  <a:pt x="4996" y="0"/>
                </a:lnTo>
                <a:lnTo>
                  <a:pt x="4996" y="907"/>
                </a:lnTo>
                <a:close/>
              </a:path>
            </a:pathLst>
          </a:custGeom>
          <a:solidFill>
            <a:srgbClr val="2CABE1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Freeform 342"/>
          <p:cNvSpPr>
            <a:spLocks/>
          </p:cNvSpPr>
          <p:nvPr/>
        </p:nvSpPr>
        <p:spPr bwMode="auto">
          <a:xfrm>
            <a:off x="635402" y="1052736"/>
            <a:ext cx="1128287" cy="392113"/>
          </a:xfrm>
          <a:custGeom>
            <a:avLst/>
            <a:gdLst>
              <a:gd name="T0" fmla="*/ 0 w 1087"/>
              <a:gd name="T1" fmla="*/ 0 h 454"/>
              <a:gd name="T2" fmla="*/ 0 w 1087"/>
              <a:gd name="T3" fmla="*/ 0 h 454"/>
              <a:gd name="T4" fmla="*/ 1087 w 1087"/>
              <a:gd name="T5" fmla="*/ 0 h 454"/>
              <a:gd name="T6" fmla="*/ 1087 w 1087"/>
              <a:gd name="T7" fmla="*/ 454 h 454"/>
              <a:gd name="T8" fmla="*/ 0 w 1087"/>
              <a:gd name="T9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87" h="454">
                <a:moveTo>
                  <a:pt x="0" y="0"/>
                </a:moveTo>
                <a:lnTo>
                  <a:pt x="0" y="0"/>
                </a:lnTo>
                <a:lnTo>
                  <a:pt x="1087" y="0"/>
                </a:lnTo>
                <a:lnTo>
                  <a:pt x="1087" y="454"/>
                </a:lnTo>
                <a:lnTo>
                  <a:pt x="0" y="0"/>
                </a:lnTo>
                <a:close/>
              </a:path>
            </a:pathLst>
          </a:custGeom>
          <a:solidFill>
            <a:srgbClr val="18608E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39552" y="44624"/>
            <a:ext cx="8064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Увеличение количества приемных  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органов власти за счет МФЦ</a:t>
            </a:r>
            <a:endParaRPr lang="ru-RU" sz="3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1" name="Picture 2" descr="C:\Documents and Settings\Video\Рабочий стол\БОЛЬШИЕ МЕРОПРИЯТИЯ\04.12.2013 селекторное совещание Медведев\Количество приёмных (эволюция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1526" y="1556792"/>
            <a:ext cx="8469198" cy="51720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603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38"/>
          <p:cNvSpPr>
            <a:spLocks/>
          </p:cNvSpPr>
          <p:nvPr/>
        </p:nvSpPr>
        <p:spPr bwMode="auto">
          <a:xfrm>
            <a:off x="7956376" y="674031"/>
            <a:ext cx="1155449" cy="784225"/>
          </a:xfrm>
          <a:custGeom>
            <a:avLst/>
            <a:gdLst>
              <a:gd name="T0" fmla="*/ 0 w 1809"/>
              <a:gd name="T1" fmla="*/ 908 h 908"/>
              <a:gd name="T2" fmla="*/ 0 w 1809"/>
              <a:gd name="T3" fmla="*/ 908 h 908"/>
              <a:gd name="T4" fmla="*/ 1809 w 1809"/>
              <a:gd name="T5" fmla="*/ 908 h 908"/>
              <a:gd name="T6" fmla="*/ 1415 w 1809"/>
              <a:gd name="T7" fmla="*/ 431 h 908"/>
              <a:gd name="T8" fmla="*/ 1809 w 1809"/>
              <a:gd name="T9" fmla="*/ 0 h 908"/>
              <a:gd name="T10" fmla="*/ 0 w 1809"/>
              <a:gd name="T11" fmla="*/ 0 h 908"/>
              <a:gd name="T12" fmla="*/ 0 w 1809"/>
              <a:gd name="T13" fmla="*/ 908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09" h="908">
                <a:moveTo>
                  <a:pt x="0" y="908"/>
                </a:moveTo>
                <a:lnTo>
                  <a:pt x="0" y="908"/>
                </a:lnTo>
                <a:lnTo>
                  <a:pt x="1809" y="908"/>
                </a:lnTo>
                <a:lnTo>
                  <a:pt x="1415" y="431"/>
                </a:lnTo>
                <a:lnTo>
                  <a:pt x="1809" y="0"/>
                </a:lnTo>
                <a:lnTo>
                  <a:pt x="0" y="0"/>
                </a:lnTo>
                <a:lnTo>
                  <a:pt x="0" y="908"/>
                </a:lnTo>
                <a:close/>
              </a:path>
            </a:pathLst>
          </a:custGeom>
          <a:solidFill>
            <a:srgbClr val="198EB7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Freeform 339"/>
          <p:cNvSpPr>
            <a:spLocks/>
          </p:cNvSpPr>
          <p:nvPr/>
        </p:nvSpPr>
        <p:spPr bwMode="auto">
          <a:xfrm>
            <a:off x="7956376" y="1052442"/>
            <a:ext cx="720080" cy="392113"/>
          </a:xfrm>
          <a:custGeom>
            <a:avLst/>
            <a:gdLst>
              <a:gd name="T0" fmla="*/ 1087 w 1087"/>
              <a:gd name="T1" fmla="*/ 0 h 454"/>
              <a:gd name="T2" fmla="*/ 1087 w 1087"/>
              <a:gd name="T3" fmla="*/ 0 h 454"/>
              <a:gd name="T4" fmla="*/ 0 w 1087"/>
              <a:gd name="T5" fmla="*/ 0 h 454"/>
              <a:gd name="T6" fmla="*/ 0 w 1087"/>
              <a:gd name="T7" fmla="*/ 454 h 454"/>
              <a:gd name="T8" fmla="*/ 1087 w 1087"/>
              <a:gd name="T9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87" h="454">
                <a:moveTo>
                  <a:pt x="1087" y="0"/>
                </a:moveTo>
                <a:lnTo>
                  <a:pt x="1087" y="0"/>
                </a:lnTo>
                <a:lnTo>
                  <a:pt x="0" y="0"/>
                </a:lnTo>
                <a:lnTo>
                  <a:pt x="0" y="454"/>
                </a:lnTo>
                <a:lnTo>
                  <a:pt x="1087" y="0"/>
                </a:lnTo>
                <a:close/>
              </a:path>
            </a:pathLst>
          </a:custGeom>
          <a:solidFill>
            <a:srgbClr val="18608E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Freeform 340"/>
          <p:cNvSpPr>
            <a:spLocks/>
          </p:cNvSpPr>
          <p:nvPr/>
        </p:nvSpPr>
        <p:spPr bwMode="auto">
          <a:xfrm>
            <a:off x="35497" y="674031"/>
            <a:ext cx="1224135" cy="784225"/>
          </a:xfrm>
          <a:custGeom>
            <a:avLst/>
            <a:gdLst>
              <a:gd name="T0" fmla="*/ 1808 w 1808"/>
              <a:gd name="T1" fmla="*/ 908 h 908"/>
              <a:gd name="T2" fmla="*/ 1808 w 1808"/>
              <a:gd name="T3" fmla="*/ 908 h 908"/>
              <a:gd name="T4" fmla="*/ 0 w 1808"/>
              <a:gd name="T5" fmla="*/ 908 h 908"/>
              <a:gd name="T6" fmla="*/ 393 w 1808"/>
              <a:gd name="T7" fmla="*/ 431 h 908"/>
              <a:gd name="T8" fmla="*/ 0 w 1808"/>
              <a:gd name="T9" fmla="*/ 0 h 908"/>
              <a:gd name="T10" fmla="*/ 1808 w 1808"/>
              <a:gd name="T11" fmla="*/ 0 h 908"/>
              <a:gd name="T12" fmla="*/ 1808 w 1808"/>
              <a:gd name="T13" fmla="*/ 908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08" h="908">
                <a:moveTo>
                  <a:pt x="1808" y="908"/>
                </a:moveTo>
                <a:lnTo>
                  <a:pt x="1808" y="908"/>
                </a:lnTo>
                <a:lnTo>
                  <a:pt x="0" y="908"/>
                </a:lnTo>
                <a:lnTo>
                  <a:pt x="393" y="431"/>
                </a:lnTo>
                <a:lnTo>
                  <a:pt x="0" y="0"/>
                </a:lnTo>
                <a:lnTo>
                  <a:pt x="1808" y="0"/>
                </a:lnTo>
                <a:lnTo>
                  <a:pt x="1808" y="908"/>
                </a:lnTo>
                <a:close/>
              </a:path>
            </a:pathLst>
          </a:custGeom>
          <a:solidFill>
            <a:srgbClr val="198EB7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Freeform 341"/>
          <p:cNvSpPr>
            <a:spLocks/>
          </p:cNvSpPr>
          <p:nvPr/>
        </p:nvSpPr>
        <p:spPr bwMode="auto">
          <a:xfrm>
            <a:off x="467544" y="116632"/>
            <a:ext cx="8208912" cy="949512"/>
          </a:xfrm>
          <a:custGeom>
            <a:avLst/>
            <a:gdLst>
              <a:gd name="T0" fmla="*/ 4996 w 4996"/>
              <a:gd name="T1" fmla="*/ 907 h 907"/>
              <a:gd name="T2" fmla="*/ 4996 w 4996"/>
              <a:gd name="T3" fmla="*/ 907 h 907"/>
              <a:gd name="T4" fmla="*/ 0 w 4996"/>
              <a:gd name="T5" fmla="*/ 907 h 907"/>
              <a:gd name="T6" fmla="*/ 0 w 4996"/>
              <a:gd name="T7" fmla="*/ 0 h 907"/>
              <a:gd name="T8" fmla="*/ 4996 w 4996"/>
              <a:gd name="T9" fmla="*/ 0 h 907"/>
              <a:gd name="T10" fmla="*/ 4996 w 4996"/>
              <a:gd name="T11" fmla="*/ 907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996" h="907">
                <a:moveTo>
                  <a:pt x="4996" y="907"/>
                </a:moveTo>
                <a:lnTo>
                  <a:pt x="4996" y="907"/>
                </a:lnTo>
                <a:lnTo>
                  <a:pt x="0" y="907"/>
                </a:lnTo>
                <a:lnTo>
                  <a:pt x="0" y="0"/>
                </a:lnTo>
                <a:lnTo>
                  <a:pt x="4996" y="0"/>
                </a:lnTo>
                <a:lnTo>
                  <a:pt x="4996" y="907"/>
                </a:lnTo>
                <a:close/>
              </a:path>
            </a:pathLst>
          </a:custGeom>
          <a:solidFill>
            <a:srgbClr val="2CABE1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Freeform 342"/>
          <p:cNvSpPr>
            <a:spLocks/>
          </p:cNvSpPr>
          <p:nvPr/>
        </p:nvSpPr>
        <p:spPr bwMode="auto">
          <a:xfrm>
            <a:off x="467545" y="1055020"/>
            <a:ext cx="792088" cy="392113"/>
          </a:xfrm>
          <a:custGeom>
            <a:avLst/>
            <a:gdLst>
              <a:gd name="T0" fmla="*/ 0 w 1087"/>
              <a:gd name="T1" fmla="*/ 0 h 454"/>
              <a:gd name="T2" fmla="*/ 0 w 1087"/>
              <a:gd name="T3" fmla="*/ 0 h 454"/>
              <a:gd name="T4" fmla="*/ 1087 w 1087"/>
              <a:gd name="T5" fmla="*/ 0 h 454"/>
              <a:gd name="T6" fmla="*/ 1087 w 1087"/>
              <a:gd name="T7" fmla="*/ 454 h 454"/>
              <a:gd name="T8" fmla="*/ 0 w 1087"/>
              <a:gd name="T9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87" h="454">
                <a:moveTo>
                  <a:pt x="0" y="0"/>
                </a:moveTo>
                <a:lnTo>
                  <a:pt x="0" y="0"/>
                </a:lnTo>
                <a:lnTo>
                  <a:pt x="1087" y="0"/>
                </a:lnTo>
                <a:lnTo>
                  <a:pt x="1087" y="454"/>
                </a:lnTo>
                <a:lnTo>
                  <a:pt x="0" y="0"/>
                </a:lnTo>
                <a:close/>
              </a:path>
            </a:pathLst>
          </a:custGeom>
          <a:solidFill>
            <a:srgbClr val="18608E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67544" y="44624"/>
            <a:ext cx="8208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Увеличение количества окон приема органов власти за счет МФЦ</a:t>
            </a:r>
            <a:endParaRPr lang="ru-RU" sz="3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0" name="Picture 2" descr="C:\Documents and Settings\Video\Рабочий стол\БОЛЬШИЕ МЕРОПРИЯТИЯ\04.12.2013 селекторное совещание Медведев\Количество окон (эволюция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6096" y="1556792"/>
            <a:ext cx="8491807" cy="51387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5993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5761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87624" y="2271679"/>
            <a:ext cx="1728192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Более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80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1920" y="2175247"/>
            <a:ext cx="1728192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3000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44208" y="2247255"/>
            <a:ext cx="1944216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157/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более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200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2708920"/>
            <a:ext cx="72008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sz="2000" spc="-100" dirty="0"/>
              <a:t>МФЦ</a:t>
            </a:r>
          </a:p>
        </p:txBody>
      </p:sp>
    </p:spTree>
    <p:extLst>
      <p:ext uri="{BB962C8B-B14F-4D97-AF65-F5344CB8AC3E}">
        <p14:creationId xmlns:p14="http://schemas.microsoft.com/office/powerpoint/2010/main" val="1619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2594</TotalTime>
  <Words>218</Words>
  <Application>Microsoft Office PowerPoint</Application>
  <PresentationFormat>Экран (4:3)</PresentationFormat>
  <Paragraphs>48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KGU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Video</dc:creator>
  <cp:lastModifiedBy>ЗАМ</cp:lastModifiedBy>
  <cp:revision>69</cp:revision>
  <cp:lastPrinted>2013-12-24T15:18:57Z</cp:lastPrinted>
  <dcterms:created xsi:type="dcterms:W3CDTF">2013-12-20T10:21:15Z</dcterms:created>
  <dcterms:modified xsi:type="dcterms:W3CDTF">2014-03-19T17:01:00Z</dcterms:modified>
</cp:coreProperties>
</file>